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heme/theme4.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808" r:id="rId5"/>
    <p:sldMasterId id="2147483828" r:id="rId6"/>
  </p:sldMasterIdLst>
  <p:notesMasterIdLst>
    <p:notesMasterId r:id="rId123"/>
  </p:notesMasterIdLst>
  <p:sldIdLst>
    <p:sldId id="256" r:id="rId7"/>
    <p:sldId id="262" r:id="rId8"/>
    <p:sldId id="263" r:id="rId9"/>
    <p:sldId id="387" r:id="rId10"/>
    <p:sldId id="267" r:id="rId11"/>
    <p:sldId id="268" r:id="rId12"/>
    <p:sldId id="356" r:id="rId13"/>
    <p:sldId id="287" r:id="rId14"/>
    <p:sldId id="286" r:id="rId15"/>
    <p:sldId id="8362" r:id="rId16"/>
    <p:sldId id="8363" r:id="rId17"/>
    <p:sldId id="8364" r:id="rId18"/>
    <p:sldId id="8365" r:id="rId19"/>
    <p:sldId id="296" r:id="rId20"/>
    <p:sldId id="302" r:id="rId21"/>
    <p:sldId id="304" r:id="rId22"/>
    <p:sldId id="316" r:id="rId23"/>
    <p:sldId id="368" r:id="rId24"/>
    <p:sldId id="318" r:id="rId25"/>
    <p:sldId id="320" r:id="rId26"/>
    <p:sldId id="319" r:id="rId27"/>
    <p:sldId id="367" r:id="rId28"/>
    <p:sldId id="280" r:id="rId29"/>
    <p:sldId id="269" r:id="rId30"/>
    <p:sldId id="308" r:id="rId31"/>
    <p:sldId id="359" r:id="rId32"/>
    <p:sldId id="309" r:id="rId33"/>
    <p:sldId id="310" r:id="rId34"/>
    <p:sldId id="360" r:id="rId35"/>
    <p:sldId id="311" r:id="rId36"/>
    <p:sldId id="312" r:id="rId37"/>
    <p:sldId id="281" r:id="rId38"/>
    <p:sldId id="271" r:id="rId39"/>
    <p:sldId id="272" r:id="rId40"/>
    <p:sldId id="322" r:id="rId41"/>
    <p:sldId id="323" r:id="rId42"/>
    <p:sldId id="325" r:id="rId43"/>
    <p:sldId id="331" r:id="rId44"/>
    <p:sldId id="329" r:id="rId45"/>
    <p:sldId id="358" r:id="rId46"/>
    <p:sldId id="333" r:id="rId47"/>
    <p:sldId id="282" r:id="rId48"/>
    <p:sldId id="273" r:id="rId49"/>
    <p:sldId id="342" r:id="rId50"/>
    <p:sldId id="8366" r:id="rId51"/>
    <p:sldId id="8367" r:id="rId52"/>
    <p:sldId id="275" r:id="rId53"/>
    <p:sldId id="276" r:id="rId54"/>
    <p:sldId id="348" r:id="rId55"/>
    <p:sldId id="8361" r:id="rId56"/>
    <p:sldId id="349" r:id="rId57"/>
    <p:sldId id="277" r:id="rId58"/>
    <p:sldId id="278" r:id="rId59"/>
    <p:sldId id="334" r:id="rId60"/>
    <p:sldId id="364" r:id="rId61"/>
    <p:sldId id="365" r:id="rId62"/>
    <p:sldId id="366" r:id="rId63"/>
    <p:sldId id="343" r:id="rId64"/>
    <p:sldId id="362" r:id="rId65"/>
    <p:sldId id="363" r:id="rId66"/>
    <p:sldId id="347" r:id="rId67"/>
    <p:sldId id="345" r:id="rId68"/>
    <p:sldId id="346" r:id="rId69"/>
    <p:sldId id="285" r:id="rId70"/>
    <p:sldId id="398" r:id="rId71"/>
    <p:sldId id="388" r:id="rId72"/>
    <p:sldId id="370" r:id="rId73"/>
    <p:sldId id="371" r:id="rId74"/>
    <p:sldId id="2076136567" r:id="rId75"/>
    <p:sldId id="2076136613" r:id="rId76"/>
    <p:sldId id="399" r:id="rId77"/>
    <p:sldId id="373" r:id="rId78"/>
    <p:sldId id="376" r:id="rId79"/>
    <p:sldId id="265" r:id="rId80"/>
    <p:sldId id="283" r:id="rId81"/>
    <p:sldId id="392" r:id="rId82"/>
    <p:sldId id="389" r:id="rId83"/>
    <p:sldId id="390" r:id="rId84"/>
    <p:sldId id="377" r:id="rId85"/>
    <p:sldId id="378" r:id="rId86"/>
    <p:sldId id="379" r:id="rId87"/>
    <p:sldId id="380" r:id="rId88"/>
    <p:sldId id="381" r:id="rId89"/>
    <p:sldId id="391" r:id="rId90"/>
    <p:sldId id="289" r:id="rId91"/>
    <p:sldId id="291" r:id="rId92"/>
    <p:sldId id="293" r:id="rId93"/>
    <p:sldId id="382" r:id="rId94"/>
    <p:sldId id="383" r:id="rId95"/>
    <p:sldId id="384" r:id="rId96"/>
    <p:sldId id="1895" r:id="rId97"/>
    <p:sldId id="2076136614" r:id="rId98"/>
    <p:sldId id="2076136271" r:id="rId99"/>
    <p:sldId id="2076136267" r:id="rId100"/>
    <p:sldId id="2076136268" r:id="rId101"/>
    <p:sldId id="2076136308" r:id="rId102"/>
    <p:sldId id="2076136309" r:id="rId103"/>
    <p:sldId id="2076136310" r:id="rId104"/>
    <p:sldId id="2076136311" r:id="rId105"/>
    <p:sldId id="2076136312" r:id="rId106"/>
    <p:sldId id="2076136431" r:id="rId107"/>
    <p:sldId id="2076136316" r:id="rId108"/>
    <p:sldId id="2076136317" r:id="rId109"/>
    <p:sldId id="2076136313" r:id="rId110"/>
    <p:sldId id="8357" r:id="rId111"/>
    <p:sldId id="8358" r:id="rId112"/>
    <p:sldId id="8352" r:id="rId113"/>
    <p:sldId id="8360" r:id="rId114"/>
    <p:sldId id="8359" r:id="rId115"/>
    <p:sldId id="8356" r:id="rId116"/>
    <p:sldId id="306" r:id="rId117"/>
    <p:sldId id="294" r:id="rId118"/>
    <p:sldId id="295" r:id="rId119"/>
    <p:sldId id="385" r:id="rId120"/>
    <p:sldId id="259" r:id="rId121"/>
    <p:sldId id="355" r:id="rId122"/>
  </p:sldIdLst>
  <p:sldSz cx="12192000" cy="6858000"/>
  <p:notesSz cx="6858000" cy="9144000"/>
  <p:custDataLst>
    <p:tags r:id="rId1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2B0B32F-FCD7-0F4B-9CAE-ABDE52883989}">
          <p14:sldIdLst>
            <p14:sldId id="256"/>
            <p14:sldId id="262"/>
            <p14:sldId id="263"/>
          </p14:sldIdLst>
        </p14:section>
        <p14:section name="AZURE PAAS" id="{7D1DCAEC-38A5-425A-89CD-1CF3C5D4AB9B}">
          <p14:sldIdLst>
            <p14:sldId id="387"/>
          </p14:sldIdLst>
        </p14:section>
        <p14:section name="PaaS Compute" id="{530AF697-D71C-354A-910B-B21E977C74E6}">
          <p14:sldIdLst>
            <p14:sldId id="267"/>
            <p14:sldId id="268"/>
            <p14:sldId id="356"/>
            <p14:sldId id="287"/>
            <p14:sldId id="286"/>
            <p14:sldId id="8362"/>
            <p14:sldId id="8363"/>
            <p14:sldId id="8364"/>
            <p14:sldId id="8365"/>
            <p14:sldId id="296"/>
            <p14:sldId id="302"/>
            <p14:sldId id="304"/>
            <p14:sldId id="316"/>
            <p14:sldId id="368"/>
            <p14:sldId id="318"/>
            <p14:sldId id="320"/>
            <p14:sldId id="319"/>
            <p14:sldId id="367"/>
            <p14:sldId id="280"/>
          </p14:sldIdLst>
        </p14:section>
        <p14:section name="Serverless" id="{95F486AD-42E0-0C41-B21B-1DA1EF7A6EB5}">
          <p14:sldIdLst>
            <p14:sldId id="269"/>
            <p14:sldId id="308"/>
            <p14:sldId id="359"/>
            <p14:sldId id="309"/>
            <p14:sldId id="310"/>
            <p14:sldId id="360"/>
            <p14:sldId id="311"/>
            <p14:sldId id="312"/>
            <p14:sldId id="281"/>
          </p14:sldIdLst>
        </p14:section>
        <p14:section name="Containers" id="{B75BD436-7A2F-C64A-ACF3-F02CCE7CC7D9}">
          <p14:sldIdLst>
            <p14:sldId id="271"/>
            <p14:sldId id="272"/>
            <p14:sldId id="322"/>
            <p14:sldId id="323"/>
            <p14:sldId id="325"/>
            <p14:sldId id="331"/>
            <p14:sldId id="329"/>
            <p14:sldId id="358"/>
            <p14:sldId id="333"/>
            <p14:sldId id="282"/>
          </p14:sldIdLst>
        </p14:section>
        <p14:section name="PaaS Newtorking &amp; Hybrid" id="{F9B887B7-0B8A-EB44-AD56-45714557E56F}">
          <p14:sldIdLst>
            <p14:sldId id="273"/>
            <p14:sldId id="342"/>
            <p14:sldId id="8366"/>
            <p14:sldId id="8367"/>
          </p14:sldIdLst>
        </p14:section>
        <p14:section name="Messaging" id="{DDE65ED8-7162-C94C-80DD-05F401F7170A}">
          <p14:sldIdLst>
            <p14:sldId id="275"/>
            <p14:sldId id="276"/>
            <p14:sldId id="348"/>
            <p14:sldId id="8361"/>
            <p14:sldId id="349"/>
          </p14:sldIdLst>
        </p14:section>
        <p14:section name="Databases &amp; Data Stores" id="{C141CC39-3400-C341-A58D-EA871C39D25B}">
          <p14:sldIdLst>
            <p14:sldId id="277"/>
            <p14:sldId id="278"/>
            <p14:sldId id="334"/>
            <p14:sldId id="364"/>
            <p14:sldId id="365"/>
            <p14:sldId id="366"/>
            <p14:sldId id="343"/>
            <p14:sldId id="362"/>
            <p14:sldId id="363"/>
            <p14:sldId id="347"/>
            <p14:sldId id="345"/>
            <p14:sldId id="346"/>
            <p14:sldId id="285"/>
          </p14:sldIdLst>
        </p14:section>
        <p14:section name="Design Session - PaaS" id="{F5D4D5F7-6517-5B4F-BA33-6A5E8694F9C7}">
          <p14:sldIdLst>
            <p14:sldId id="398"/>
          </p14:sldIdLst>
        </p14:section>
        <p14:section name="DEVOPS" id="{A737E0BE-89E5-4AC6-9FB1-CAA60DE1F75C}">
          <p14:sldIdLst>
            <p14:sldId id="388"/>
          </p14:sldIdLst>
        </p14:section>
        <p14:section name="Monitoring PaaS" id="{72F0D1F0-C1E1-3E47-9D59-D498984953CE}">
          <p14:sldIdLst>
            <p14:sldId id="370"/>
            <p14:sldId id="371"/>
            <p14:sldId id="2076136567"/>
            <p14:sldId id="2076136613"/>
            <p14:sldId id="399"/>
            <p14:sldId id="373"/>
            <p14:sldId id="376"/>
          </p14:sldIdLst>
        </p14:section>
        <p14:section name="DevOps Automation" id="{8E124F9A-F539-B346-84EE-CBCFCB6E2C41}">
          <p14:sldIdLst>
            <p14:sldId id="265"/>
            <p14:sldId id="283"/>
            <p14:sldId id="392"/>
            <p14:sldId id="389"/>
            <p14:sldId id="390"/>
            <p14:sldId id="377"/>
            <p14:sldId id="378"/>
            <p14:sldId id="379"/>
            <p14:sldId id="380"/>
            <p14:sldId id="381"/>
            <p14:sldId id="391"/>
            <p14:sldId id="289"/>
            <p14:sldId id="291"/>
            <p14:sldId id="293"/>
            <p14:sldId id="382"/>
            <p14:sldId id="383"/>
            <p14:sldId id="384"/>
            <p14:sldId id="1895"/>
            <p14:sldId id="2076136614"/>
            <p14:sldId id="2076136271"/>
            <p14:sldId id="2076136267"/>
            <p14:sldId id="2076136268"/>
            <p14:sldId id="2076136308"/>
            <p14:sldId id="2076136309"/>
            <p14:sldId id="2076136310"/>
            <p14:sldId id="2076136311"/>
            <p14:sldId id="2076136312"/>
            <p14:sldId id="2076136431"/>
            <p14:sldId id="2076136316"/>
            <p14:sldId id="2076136317"/>
            <p14:sldId id="2076136313"/>
            <p14:sldId id="8357"/>
            <p14:sldId id="8358"/>
            <p14:sldId id="8352"/>
            <p14:sldId id="8360"/>
            <p14:sldId id="8359"/>
            <p14:sldId id="8356"/>
            <p14:sldId id="306"/>
            <p14:sldId id="294"/>
            <p14:sldId id="295"/>
            <p14:sldId id="385"/>
          </p14:sldIdLst>
        </p14:section>
        <p14:section name="Design Session - DevOps" id="{CF2D390E-1D4C-471E-A741-537C00BAA93D}">
          <p14:sldIdLst>
            <p14:sldId id="259"/>
          </p14:sldIdLst>
        </p14:section>
        <p14:section name="Close" id="{28DFFC0D-5E70-4D9D-8642-15AA5DD8E582}">
          <p14:sldIdLst>
            <p14:sldId id="35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a Ballestrino" initials="JB" lastIdx="5" clrIdx="0"/>
  <p:cmAuthor id="2" name="Adriana Di Nolfi" initials="ADN" lastIdx="8" clrIdx="1"/>
  <p:cmAuthor id="3" name="Toni-Marie Lowney" initials="TL"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13" autoAdjust="0"/>
    <p:restoredTop sz="69103" autoAdjust="0"/>
  </p:normalViewPr>
  <p:slideViewPr>
    <p:cSldViewPr snapToGrid="0">
      <p:cViewPr varScale="1">
        <p:scale>
          <a:sx n="79" d="100"/>
          <a:sy n="79" d="100"/>
        </p:scale>
        <p:origin x="1386" y="78"/>
      </p:cViewPr>
      <p:guideLst/>
    </p:cSldViewPr>
  </p:slideViewPr>
  <p:notesTextViewPr>
    <p:cViewPr>
      <p:scale>
        <a:sx n="3" d="2"/>
        <a:sy n="3" d="2"/>
      </p:scale>
      <p:origin x="0" y="0"/>
    </p:cViewPr>
  </p:notesTextViewPr>
  <p:sorterViewPr>
    <p:cViewPr varScale="1">
      <p:scale>
        <a:sx n="100" d="100"/>
        <a:sy n="100" d="100"/>
      </p:scale>
      <p:origin x="0" y="-2097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tags" Target="tags/tag1.xml"/><Relationship Id="rId129" Type="http://schemas.openxmlformats.org/officeDocument/2006/relationships/tableStyles" Target="tableStyle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ML/Data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7FA40DE6-7684-4091-AB0F-F29FFDC91C4D}">
      <dgm:prSet phldrT="[Text]" custT="1"/>
      <dgm:spPr/>
      <dgm:t>
        <a:bodyPr/>
        <a:lstStyle/>
        <a:p>
          <a:r>
            <a:rPr lang="en-US" sz="2000"/>
            <a:t>Generate Alerts</a:t>
          </a:r>
          <a:endParaRPr lang="en-US" sz="2000" dirty="0"/>
        </a:p>
      </dgm:t>
    </dgm:pt>
    <dgm:pt modelId="{E584E556-06E9-46D6-99BC-CE1E55CB3BCB}" type="parTrans" cxnId="{2CAC8AD9-E57C-4BA9-B9B1-0F7951D763FA}">
      <dgm:prSet/>
      <dgm:spPr/>
      <dgm:t>
        <a:bodyPr/>
        <a:lstStyle/>
        <a:p>
          <a:endParaRPr lang="en-US"/>
        </a:p>
      </dgm:t>
    </dgm:pt>
    <dgm:pt modelId="{743A48BE-17EC-467A-B979-FD21CC5E6E2E}" type="sibTrans" cxnId="{2CAC8AD9-E57C-4BA9-B9B1-0F7951D763FA}">
      <dgm:prSet/>
      <dgm:spPr/>
      <dgm:t>
        <a:bodyPr/>
        <a:lstStyle/>
        <a:p>
          <a:endParaRPr lang="en-US"/>
        </a:p>
      </dgm:t>
    </dgm:pt>
    <dgm:pt modelId="{46E771AE-BDB8-4458-AC8E-7196357DC6AC}">
      <dgm:prSet phldrT="[Text]"/>
      <dgm:spPr/>
      <dgm:t>
        <a:bodyPr/>
        <a:lstStyle/>
        <a:p>
          <a:r>
            <a:rPr lang="en-US" dirty="0"/>
            <a:t>Take  Actions</a:t>
          </a:r>
        </a:p>
      </dgm:t>
    </dgm:pt>
    <dgm:pt modelId="{05C810F6-EF9A-4095-B35C-74356CC022C6}" type="parTrans" cxnId="{71F91664-AAFF-4480-82E1-3A560C279320}">
      <dgm:prSet/>
      <dgm:spPr/>
      <dgm:t>
        <a:bodyPr/>
        <a:lstStyle/>
        <a:p>
          <a:endParaRPr lang="en-US"/>
        </a:p>
      </dgm:t>
    </dgm:pt>
    <dgm:pt modelId="{777A6749-30A5-4B5A-A62E-207BB02C1772}" type="sibTrans" cxnId="{71F91664-AAFF-4480-82E1-3A560C279320}">
      <dgm:prSet/>
      <dgm:spPr/>
      <dgm:t>
        <a:bodyPr/>
        <a:lstStyle/>
        <a:p>
          <a:endParaRPr lang="en-US"/>
        </a:p>
      </dgm:t>
    </dgm:pt>
    <dgm:pt modelId="{4F014687-736C-4EDC-AD2B-4808BC327AC5}">
      <dgm:prSet phldrT="[Text]"/>
      <dgm:spPr/>
      <dgm:t>
        <a:bodyPr/>
        <a:lstStyle/>
        <a:p>
          <a:r>
            <a:rPr lang="en-US" dirty="0"/>
            <a:t>Customer Insights</a:t>
          </a:r>
        </a:p>
      </dgm:t>
    </dgm:pt>
    <dgm:pt modelId="{E784E543-78D0-4E71-B18E-75D5896788E6}" type="parTrans" cxnId="{F9E3A4C9-70C5-4617-AB1E-850C2E8E71EA}">
      <dgm:prSet/>
      <dgm:spPr/>
      <dgm:t>
        <a:bodyPr/>
        <a:lstStyle/>
        <a:p>
          <a:endParaRPr lang="en-US"/>
        </a:p>
      </dgm:t>
    </dgm:pt>
    <dgm:pt modelId="{B102DAD7-2A93-4B1A-B692-FEDCC741CA21}" type="sibTrans" cxnId="{F9E3A4C9-70C5-4617-AB1E-850C2E8E71EA}">
      <dgm:prSet/>
      <dgm:spPr/>
      <dgm:t>
        <a:bodyPr/>
        <a:lstStyle/>
        <a:p>
          <a:endParaRPr lang="en-US"/>
        </a:p>
      </dgm:t>
    </dgm:pt>
    <dgm:pt modelId="{0C1610D4-E824-4715-8ACA-071FC49EBD47}">
      <dgm:prSet phldrT="[Text]"/>
      <dgm:spPr/>
      <dgm:t>
        <a:bodyPr/>
        <a:lstStyle/>
        <a:p>
          <a:r>
            <a:rPr lang="en-US" dirty="0"/>
            <a:t>Export &amp; Correlate</a:t>
          </a:r>
        </a:p>
      </dgm:t>
    </dgm:pt>
    <dgm:pt modelId="{A126739F-2578-4FD3-8BE8-F2C916731BAD}" type="parTrans" cxnId="{14A75DFC-22C5-41F1-8068-741C415AEDED}">
      <dgm:prSet/>
      <dgm:spPr/>
      <dgm:t>
        <a:bodyPr/>
        <a:lstStyle/>
        <a:p>
          <a:endParaRPr lang="en-US"/>
        </a:p>
      </dgm:t>
    </dgm:pt>
    <dgm:pt modelId="{8D641685-0A8C-4780-BD5A-F42289CBE5F8}" type="sibTrans" cxnId="{14A75DFC-22C5-41F1-8068-741C415AEDED}">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8"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8">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8">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8">
        <dgm:presLayoutVars>
          <dgm:bulletEnabled val="1"/>
        </dgm:presLayoutVars>
      </dgm:prSet>
      <dgm:spPr/>
    </dgm:pt>
    <dgm:pt modelId="{30E9F304-7689-433A-90D4-36AC1EE39BFF}" type="pres">
      <dgm:prSet presAssocID="{2224C933-293D-461E-9ECE-774206E35998}" presName="sibTrans" presStyleCnt="0"/>
      <dgm:spPr/>
    </dgm:pt>
    <dgm:pt modelId="{FD676034-C3AD-4273-91FB-61E83963031A}" type="pres">
      <dgm:prSet presAssocID="{7FA40DE6-7684-4091-AB0F-F29FFDC91C4D}" presName="node" presStyleLbl="node1" presStyleIdx="4" presStyleCnt="8">
        <dgm:presLayoutVars>
          <dgm:bulletEnabled val="1"/>
        </dgm:presLayoutVars>
      </dgm:prSet>
      <dgm:spPr/>
    </dgm:pt>
    <dgm:pt modelId="{7A613650-E8D5-410A-9C54-B53F0BF6EDAD}" type="pres">
      <dgm:prSet presAssocID="{743A48BE-17EC-467A-B979-FD21CC5E6E2E}" presName="sibTrans" presStyleCnt="0"/>
      <dgm:spPr/>
    </dgm:pt>
    <dgm:pt modelId="{08AC01E7-5B5E-42E1-837A-A21A481E153E}" type="pres">
      <dgm:prSet presAssocID="{46E771AE-BDB8-4458-AC8E-7196357DC6AC}" presName="node" presStyleLbl="node1" presStyleIdx="5" presStyleCnt="8">
        <dgm:presLayoutVars>
          <dgm:bulletEnabled val="1"/>
        </dgm:presLayoutVars>
      </dgm:prSet>
      <dgm:spPr/>
    </dgm:pt>
    <dgm:pt modelId="{062BACED-D473-4D45-9EB7-3AAEF33D6CDF}" type="pres">
      <dgm:prSet presAssocID="{777A6749-30A5-4B5A-A62E-207BB02C1772}" presName="sibTrans" presStyleCnt="0"/>
      <dgm:spPr/>
    </dgm:pt>
    <dgm:pt modelId="{7B97FF60-FD7B-4F90-9B2E-5A85581060C6}" type="pres">
      <dgm:prSet presAssocID="{4F014687-736C-4EDC-AD2B-4808BC327AC5}" presName="node" presStyleLbl="node1" presStyleIdx="6" presStyleCnt="8">
        <dgm:presLayoutVars>
          <dgm:bulletEnabled val="1"/>
        </dgm:presLayoutVars>
      </dgm:prSet>
      <dgm:spPr/>
    </dgm:pt>
    <dgm:pt modelId="{7F143864-1203-485F-AB4A-F092EF8D5DE0}" type="pres">
      <dgm:prSet presAssocID="{B102DAD7-2A93-4B1A-B692-FEDCC741CA21}" presName="sibTrans" presStyleCnt="0"/>
      <dgm:spPr/>
    </dgm:pt>
    <dgm:pt modelId="{EFC416E0-7770-42E0-AB5E-986C1F2FFCC2}" type="pres">
      <dgm:prSet presAssocID="{0C1610D4-E824-4715-8ACA-071FC49EBD47}" presName="node" presStyleLbl="node1" presStyleIdx="7" presStyleCnt="8">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EEE3E333-6538-4EE1-98E7-42E5D2D6C743}" type="presOf" srcId="{7C5F65D0-987A-4547-8956-DEAEB930EF01}" destId="{9148E4B0-2B22-4978-9CF0-F1BF187149D8}" srcOrd="0" destOrd="0" presId="urn:microsoft.com/office/officeart/2005/8/layout/default"/>
    <dgm:cxn modelId="{5DAA375D-FA87-4D11-907E-15D213917ABA}" type="presOf" srcId="{CA91E749-730E-4094-B695-0D9F2963D1ED}" destId="{ED078599-38AC-4CC7-A33E-CB36959F71AE}" srcOrd="0" destOrd="0" presId="urn:microsoft.com/office/officeart/2005/8/layout/default"/>
    <dgm:cxn modelId="{71F91664-AAFF-4480-82E1-3A560C279320}" srcId="{473F8D28-9B24-45F7-82C2-D98FCC74B220}" destId="{46E771AE-BDB8-4458-AC8E-7196357DC6AC}" srcOrd="5" destOrd="0" parTransId="{05C810F6-EF9A-4095-B35C-74356CC022C6}" sibTransId="{777A6749-30A5-4B5A-A62E-207BB02C1772}"/>
    <dgm:cxn modelId="{871D6B90-968D-4701-B818-CECAB333644B}" type="presOf" srcId="{AEF87A14-CD1B-4C7A-AD2A-E6A5AE47005A}" destId="{0645E0B4-3376-40A3-98C2-7265730819FB}"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DDFAE6A5-3B36-473E-92F6-BBE845316C76}" type="presOf" srcId="{0C1610D4-E824-4715-8ACA-071FC49EBD47}" destId="{EFC416E0-7770-42E0-AB5E-986C1F2FFCC2}" srcOrd="0" destOrd="0" presId="urn:microsoft.com/office/officeart/2005/8/layout/default"/>
    <dgm:cxn modelId="{769EDCA9-C6BF-4479-BE9A-C689C7A79F21}" type="presOf" srcId="{4F014687-736C-4EDC-AD2B-4808BC327AC5}" destId="{7B97FF60-FD7B-4F90-9B2E-5A85581060C6}" srcOrd="0" destOrd="0" presId="urn:microsoft.com/office/officeart/2005/8/layout/default"/>
    <dgm:cxn modelId="{14337AC6-EC19-46CF-BFEF-B4EB42AF4FCA}" srcId="{473F8D28-9B24-45F7-82C2-D98FCC74B220}" destId="{CA91E749-730E-4094-B695-0D9F2963D1ED}" srcOrd="3" destOrd="0" parTransId="{B367A802-62F2-467B-B7FB-E5B37E06CF86}" sibTransId="{2224C933-293D-461E-9ECE-774206E35998}"/>
    <dgm:cxn modelId="{F9E3A4C9-70C5-4617-AB1E-850C2E8E71EA}" srcId="{473F8D28-9B24-45F7-82C2-D98FCC74B220}" destId="{4F014687-736C-4EDC-AD2B-4808BC327AC5}" srcOrd="6" destOrd="0" parTransId="{E784E543-78D0-4E71-B18E-75D5896788E6}" sibTransId="{B102DAD7-2A93-4B1A-B692-FEDCC741CA21}"/>
    <dgm:cxn modelId="{FC73EECB-2B0B-40ED-BD39-5F9D1C12E9D8}" type="presOf" srcId="{7FA40DE6-7684-4091-AB0F-F29FFDC91C4D}" destId="{FD676034-C3AD-4273-91FB-61E83963031A}" srcOrd="0" destOrd="0" presId="urn:microsoft.com/office/officeart/2005/8/layout/default"/>
    <dgm:cxn modelId="{14B089D1-A749-435E-9AD6-F3AA5903042E}" type="presOf" srcId="{473F8D28-9B24-45F7-82C2-D98FCC74B220}" destId="{0841CD39-4A26-4AA0-9C2A-2566F1D538AF}" srcOrd="0" destOrd="0" presId="urn:microsoft.com/office/officeart/2005/8/layout/default"/>
    <dgm:cxn modelId="{FC10CFD8-7D6B-43C1-BF8B-A47F7EFEFE04}" type="presOf" srcId="{46E771AE-BDB8-4458-AC8E-7196357DC6AC}" destId="{08AC01E7-5B5E-42E1-837A-A21A481E153E}" srcOrd="0" destOrd="0" presId="urn:microsoft.com/office/officeart/2005/8/layout/default"/>
    <dgm:cxn modelId="{2CAC8AD9-E57C-4BA9-B9B1-0F7951D763FA}" srcId="{473F8D28-9B24-45F7-82C2-D98FCC74B220}" destId="{7FA40DE6-7684-4091-AB0F-F29FFDC91C4D}" srcOrd="4" destOrd="0" parTransId="{E584E556-06E9-46D6-99BC-CE1E55CB3BCB}" sibTransId="{743A48BE-17EC-467A-B979-FD21CC5E6E2E}"/>
    <dgm:cxn modelId="{B8BCDCDA-A006-4E15-B317-E1D6E175638D}" type="presOf" srcId="{7606BCA9-C302-4783-BFBD-2DC518E778CD}" destId="{01BD7407-6600-49EC-AE01-3BB05AB2888D}" srcOrd="0" destOrd="0" presId="urn:microsoft.com/office/officeart/2005/8/layout/default"/>
    <dgm:cxn modelId="{5AD82AE1-483F-4DCF-8549-E1AE7AF88F67}" srcId="{473F8D28-9B24-45F7-82C2-D98FCC74B220}" destId="{7C5F65D0-987A-4547-8956-DEAEB930EF01}" srcOrd="2" destOrd="0" parTransId="{C79765E4-F24E-4124-B276-6978EC5B6055}" sibTransId="{C81B2EF9-E743-4021-95C3-DD07C516F72A}"/>
    <dgm:cxn modelId="{14A75DFC-22C5-41F1-8068-741C415AEDED}" srcId="{473F8D28-9B24-45F7-82C2-D98FCC74B220}" destId="{0C1610D4-E824-4715-8ACA-071FC49EBD47}" srcOrd="7" destOrd="0" parTransId="{A126739F-2578-4FD3-8BE8-F2C916731BAD}" sibTransId="{8D641685-0A8C-4780-BD5A-F42289CBE5F8}"/>
    <dgm:cxn modelId="{FF03EE07-3C70-44C4-B991-794DCCF79E92}" type="presParOf" srcId="{0841CD39-4A26-4AA0-9C2A-2566F1D538AF}" destId="{0645E0B4-3376-40A3-98C2-7265730819FB}" srcOrd="0" destOrd="0" presId="urn:microsoft.com/office/officeart/2005/8/layout/default"/>
    <dgm:cxn modelId="{9198479E-335D-4E7E-AC5C-C05AD5ACD234}" type="presParOf" srcId="{0841CD39-4A26-4AA0-9C2A-2566F1D538AF}" destId="{740435A0-1B4D-4F63-9F7E-638B284A8FF8}" srcOrd="1" destOrd="0" presId="urn:microsoft.com/office/officeart/2005/8/layout/default"/>
    <dgm:cxn modelId="{C648281A-763D-4E1C-8723-982F7F064BB2}" type="presParOf" srcId="{0841CD39-4A26-4AA0-9C2A-2566F1D538AF}" destId="{01BD7407-6600-49EC-AE01-3BB05AB2888D}" srcOrd="2" destOrd="0" presId="urn:microsoft.com/office/officeart/2005/8/layout/default"/>
    <dgm:cxn modelId="{24E458AB-5430-49C1-9135-E81AECD4FDD3}" type="presParOf" srcId="{0841CD39-4A26-4AA0-9C2A-2566F1D538AF}" destId="{269A08DE-71C5-417B-AD5F-2075A3BC26E4}" srcOrd="3" destOrd="0" presId="urn:microsoft.com/office/officeart/2005/8/layout/default"/>
    <dgm:cxn modelId="{4E5A148C-363C-4D7B-B897-630C8874FFA4}" type="presParOf" srcId="{0841CD39-4A26-4AA0-9C2A-2566F1D538AF}" destId="{9148E4B0-2B22-4978-9CF0-F1BF187149D8}" srcOrd="4" destOrd="0" presId="urn:microsoft.com/office/officeart/2005/8/layout/default"/>
    <dgm:cxn modelId="{96EBBF9D-1F91-4574-A10F-48A61CF263CA}" type="presParOf" srcId="{0841CD39-4A26-4AA0-9C2A-2566F1D538AF}" destId="{E03CBAD9-5476-47DE-885F-890B17FFC59D}" srcOrd="5" destOrd="0" presId="urn:microsoft.com/office/officeart/2005/8/layout/default"/>
    <dgm:cxn modelId="{9A267A7F-0F92-453B-99CA-4F68A7762C16}" type="presParOf" srcId="{0841CD39-4A26-4AA0-9C2A-2566F1D538AF}" destId="{ED078599-38AC-4CC7-A33E-CB36959F71AE}" srcOrd="6" destOrd="0" presId="urn:microsoft.com/office/officeart/2005/8/layout/default"/>
    <dgm:cxn modelId="{2BBF08A8-9927-4475-9115-94D6923CC3A9}" type="presParOf" srcId="{0841CD39-4A26-4AA0-9C2A-2566F1D538AF}" destId="{30E9F304-7689-433A-90D4-36AC1EE39BFF}" srcOrd="7" destOrd="0" presId="urn:microsoft.com/office/officeart/2005/8/layout/default"/>
    <dgm:cxn modelId="{539DD4C3-408A-49FE-B787-BD51DC39F2EF}" type="presParOf" srcId="{0841CD39-4A26-4AA0-9C2A-2566F1D538AF}" destId="{FD676034-C3AD-4273-91FB-61E83963031A}" srcOrd="8" destOrd="0" presId="urn:microsoft.com/office/officeart/2005/8/layout/default"/>
    <dgm:cxn modelId="{3B1AA718-961D-4D0B-9538-88E2A615759F}" type="presParOf" srcId="{0841CD39-4A26-4AA0-9C2A-2566F1D538AF}" destId="{7A613650-E8D5-410A-9C54-B53F0BF6EDAD}" srcOrd="9" destOrd="0" presId="urn:microsoft.com/office/officeart/2005/8/layout/default"/>
    <dgm:cxn modelId="{348F67C0-9D28-4B65-8EFF-3E544D70B7E1}" type="presParOf" srcId="{0841CD39-4A26-4AA0-9C2A-2566F1D538AF}" destId="{08AC01E7-5B5E-42E1-837A-A21A481E153E}" srcOrd="10" destOrd="0" presId="urn:microsoft.com/office/officeart/2005/8/layout/default"/>
    <dgm:cxn modelId="{CBDEE45D-8E3A-4CE9-967C-1CB2176CAD2C}" type="presParOf" srcId="{0841CD39-4A26-4AA0-9C2A-2566F1D538AF}" destId="{062BACED-D473-4D45-9EB7-3AAEF33D6CDF}" srcOrd="11" destOrd="0" presId="urn:microsoft.com/office/officeart/2005/8/layout/default"/>
    <dgm:cxn modelId="{CDAD2353-6CFC-4A64-9F22-00462A6CDB33}" type="presParOf" srcId="{0841CD39-4A26-4AA0-9C2A-2566F1D538AF}" destId="{7B97FF60-FD7B-4F90-9B2E-5A85581060C6}" srcOrd="12" destOrd="0" presId="urn:microsoft.com/office/officeart/2005/8/layout/default"/>
    <dgm:cxn modelId="{09D1143E-CF34-4422-8CF8-77BF8C80296A}" type="presParOf" srcId="{0841CD39-4A26-4AA0-9C2A-2566F1D538AF}" destId="{7F143864-1203-485F-AB4A-F092EF8D5DE0}" srcOrd="13" destOrd="0" presId="urn:microsoft.com/office/officeart/2005/8/layout/default"/>
    <dgm:cxn modelId="{512F6A59-24AC-4237-AEFF-856C80CEF67C}" type="presParOf" srcId="{0841CD39-4A26-4AA0-9C2A-2566F1D538AF}" destId="{EFC416E0-7770-42E0-AB5E-986C1F2FFCC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3943" y="190689"/>
          <a:ext cx="1400472" cy="8402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3943" y="190689"/>
        <a:ext cx="1400472" cy="840283"/>
      </dsp:txXfrm>
    </dsp:sp>
    <dsp:sp modelId="{01BD7407-6600-49EC-AE01-3BB05AB2888D}">
      <dsp:nvSpPr>
        <dsp:cNvPr id="0" name=""/>
        <dsp:cNvSpPr/>
      </dsp:nvSpPr>
      <dsp:spPr>
        <a:xfrm>
          <a:off x="1544463" y="195899"/>
          <a:ext cx="1400472" cy="840283"/>
        </a:xfrm>
        <a:prstGeom prst="rect">
          <a:avLst/>
        </a:prstGeom>
        <a:gradFill rotWithShape="0">
          <a:gsLst>
            <a:gs pos="0">
              <a:schemeClr val="accent3">
                <a:hueOff val="-426077"/>
                <a:satOff val="5197"/>
                <a:lumOff val="-841"/>
                <a:alphaOff val="0"/>
                <a:satMod val="103000"/>
                <a:lumMod val="102000"/>
                <a:tint val="94000"/>
              </a:schemeClr>
            </a:gs>
            <a:gs pos="50000">
              <a:schemeClr val="accent3">
                <a:hueOff val="-426077"/>
                <a:satOff val="5197"/>
                <a:lumOff val="-841"/>
                <a:alphaOff val="0"/>
                <a:satMod val="110000"/>
                <a:lumMod val="100000"/>
                <a:shade val="100000"/>
              </a:schemeClr>
            </a:gs>
            <a:gs pos="100000">
              <a:schemeClr val="accent3">
                <a:hueOff val="-426077"/>
                <a:satOff val="5197"/>
                <a:lumOff val="-8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1544463" y="195899"/>
        <a:ext cx="1400472" cy="840283"/>
      </dsp:txXfrm>
    </dsp:sp>
    <dsp:sp modelId="{9148E4B0-2B22-4978-9CF0-F1BF187149D8}">
      <dsp:nvSpPr>
        <dsp:cNvPr id="0" name=""/>
        <dsp:cNvSpPr/>
      </dsp:nvSpPr>
      <dsp:spPr>
        <a:xfrm>
          <a:off x="3084983" y="195899"/>
          <a:ext cx="1400472" cy="840283"/>
        </a:xfrm>
        <a:prstGeom prst="rect">
          <a:avLst/>
        </a:prstGeom>
        <a:gradFill rotWithShape="0">
          <a:gsLst>
            <a:gs pos="0">
              <a:schemeClr val="accent3">
                <a:hueOff val="-852155"/>
                <a:satOff val="10394"/>
                <a:lumOff val="-1681"/>
                <a:alphaOff val="0"/>
                <a:satMod val="103000"/>
                <a:lumMod val="102000"/>
                <a:tint val="94000"/>
              </a:schemeClr>
            </a:gs>
            <a:gs pos="50000">
              <a:schemeClr val="accent3">
                <a:hueOff val="-852155"/>
                <a:satOff val="10394"/>
                <a:lumOff val="-1681"/>
                <a:alphaOff val="0"/>
                <a:satMod val="110000"/>
                <a:lumMod val="100000"/>
                <a:shade val="100000"/>
              </a:schemeClr>
            </a:gs>
            <a:gs pos="100000">
              <a:schemeClr val="accent3">
                <a:hueOff val="-852155"/>
                <a:satOff val="10394"/>
                <a:lumOff val="-16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3084983" y="195899"/>
        <a:ext cx="1400472" cy="840283"/>
      </dsp:txXfrm>
    </dsp:sp>
    <dsp:sp modelId="{ED078599-38AC-4CC7-A33E-CB36959F71AE}">
      <dsp:nvSpPr>
        <dsp:cNvPr id="0" name=""/>
        <dsp:cNvSpPr/>
      </dsp:nvSpPr>
      <dsp:spPr>
        <a:xfrm>
          <a:off x="4625503" y="195899"/>
          <a:ext cx="1400472" cy="840283"/>
        </a:xfrm>
        <a:prstGeom prst="rect">
          <a:avLst/>
        </a:prstGeom>
        <a:gradFill rotWithShape="0">
          <a:gsLst>
            <a:gs pos="0">
              <a:schemeClr val="accent3">
                <a:hueOff val="-1278232"/>
                <a:satOff val="15591"/>
                <a:lumOff val="-2522"/>
                <a:alphaOff val="0"/>
                <a:satMod val="103000"/>
                <a:lumMod val="102000"/>
                <a:tint val="94000"/>
              </a:schemeClr>
            </a:gs>
            <a:gs pos="50000">
              <a:schemeClr val="accent3">
                <a:hueOff val="-1278232"/>
                <a:satOff val="15591"/>
                <a:lumOff val="-2522"/>
                <a:alphaOff val="0"/>
                <a:satMod val="110000"/>
                <a:lumMod val="100000"/>
                <a:shade val="100000"/>
              </a:schemeClr>
            </a:gs>
            <a:gs pos="100000">
              <a:schemeClr val="accent3">
                <a:hueOff val="-1278232"/>
                <a:satOff val="15591"/>
                <a:lumOff val="-25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ML/Data Analytics</a:t>
          </a:r>
        </a:p>
      </dsp:txBody>
      <dsp:txXfrm>
        <a:off x="4625503" y="195899"/>
        <a:ext cx="1400472" cy="840283"/>
      </dsp:txXfrm>
    </dsp:sp>
    <dsp:sp modelId="{FD676034-C3AD-4273-91FB-61E83963031A}">
      <dsp:nvSpPr>
        <dsp:cNvPr id="0" name=""/>
        <dsp:cNvSpPr/>
      </dsp:nvSpPr>
      <dsp:spPr>
        <a:xfrm>
          <a:off x="6166023" y="195899"/>
          <a:ext cx="1400472" cy="840283"/>
        </a:xfrm>
        <a:prstGeom prst="rect">
          <a:avLst/>
        </a:prstGeom>
        <a:gradFill rotWithShape="0">
          <a:gsLst>
            <a:gs pos="0">
              <a:schemeClr val="accent3">
                <a:hueOff val="-1704309"/>
                <a:satOff val="20787"/>
                <a:lumOff val="-3362"/>
                <a:alphaOff val="0"/>
                <a:satMod val="103000"/>
                <a:lumMod val="102000"/>
                <a:tint val="94000"/>
              </a:schemeClr>
            </a:gs>
            <a:gs pos="50000">
              <a:schemeClr val="accent3">
                <a:hueOff val="-1704309"/>
                <a:satOff val="20787"/>
                <a:lumOff val="-3362"/>
                <a:alphaOff val="0"/>
                <a:satMod val="110000"/>
                <a:lumMod val="100000"/>
                <a:shade val="100000"/>
              </a:schemeClr>
            </a:gs>
            <a:gs pos="100000">
              <a:schemeClr val="accent3">
                <a:hueOff val="-1704309"/>
                <a:satOff val="20787"/>
                <a:lumOff val="-33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Generate Alerts</a:t>
          </a:r>
          <a:endParaRPr lang="en-US" sz="2000" kern="1200" dirty="0"/>
        </a:p>
      </dsp:txBody>
      <dsp:txXfrm>
        <a:off x="6166023" y="195899"/>
        <a:ext cx="1400472" cy="840283"/>
      </dsp:txXfrm>
    </dsp:sp>
    <dsp:sp modelId="{08AC01E7-5B5E-42E1-837A-A21A481E153E}">
      <dsp:nvSpPr>
        <dsp:cNvPr id="0" name=""/>
        <dsp:cNvSpPr/>
      </dsp:nvSpPr>
      <dsp:spPr>
        <a:xfrm>
          <a:off x="7706543" y="195899"/>
          <a:ext cx="1400472" cy="840283"/>
        </a:xfrm>
        <a:prstGeom prst="rect">
          <a:avLst/>
        </a:prstGeom>
        <a:gradFill rotWithShape="0">
          <a:gsLst>
            <a:gs pos="0">
              <a:schemeClr val="accent3">
                <a:hueOff val="-2130386"/>
                <a:satOff val="25984"/>
                <a:lumOff val="-4203"/>
                <a:alphaOff val="0"/>
                <a:satMod val="103000"/>
                <a:lumMod val="102000"/>
                <a:tint val="94000"/>
              </a:schemeClr>
            </a:gs>
            <a:gs pos="50000">
              <a:schemeClr val="accent3">
                <a:hueOff val="-2130386"/>
                <a:satOff val="25984"/>
                <a:lumOff val="-4203"/>
                <a:alphaOff val="0"/>
                <a:satMod val="110000"/>
                <a:lumMod val="100000"/>
                <a:shade val="100000"/>
              </a:schemeClr>
            </a:gs>
            <a:gs pos="100000">
              <a:schemeClr val="accent3">
                <a:hueOff val="-2130386"/>
                <a:satOff val="25984"/>
                <a:lumOff val="-42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Take  Actions</a:t>
          </a:r>
        </a:p>
      </dsp:txBody>
      <dsp:txXfrm>
        <a:off x="7706543" y="195899"/>
        <a:ext cx="1400472" cy="840283"/>
      </dsp:txXfrm>
    </dsp:sp>
    <dsp:sp modelId="{7B97FF60-FD7B-4F90-9B2E-5A85581060C6}">
      <dsp:nvSpPr>
        <dsp:cNvPr id="0" name=""/>
        <dsp:cNvSpPr/>
      </dsp:nvSpPr>
      <dsp:spPr>
        <a:xfrm>
          <a:off x="9247063" y="195899"/>
          <a:ext cx="1400472" cy="840283"/>
        </a:xfrm>
        <a:prstGeom prst="rect">
          <a:avLst/>
        </a:prstGeom>
        <a:gradFill rotWithShape="0">
          <a:gsLst>
            <a:gs pos="0">
              <a:schemeClr val="accent3">
                <a:hueOff val="-2556464"/>
                <a:satOff val="31181"/>
                <a:lumOff val="-5043"/>
                <a:alphaOff val="0"/>
                <a:satMod val="103000"/>
                <a:lumMod val="102000"/>
                <a:tint val="94000"/>
              </a:schemeClr>
            </a:gs>
            <a:gs pos="50000">
              <a:schemeClr val="accent3">
                <a:hueOff val="-2556464"/>
                <a:satOff val="31181"/>
                <a:lumOff val="-5043"/>
                <a:alphaOff val="0"/>
                <a:satMod val="110000"/>
                <a:lumMod val="100000"/>
                <a:shade val="100000"/>
              </a:schemeClr>
            </a:gs>
            <a:gs pos="100000">
              <a:schemeClr val="accent3">
                <a:hueOff val="-2556464"/>
                <a:satOff val="31181"/>
                <a:lumOff val="-50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Customer Insights</a:t>
          </a:r>
        </a:p>
      </dsp:txBody>
      <dsp:txXfrm>
        <a:off x="9247063" y="195899"/>
        <a:ext cx="1400472" cy="840283"/>
      </dsp:txXfrm>
    </dsp:sp>
    <dsp:sp modelId="{EFC416E0-7770-42E0-AB5E-986C1F2FFCC2}">
      <dsp:nvSpPr>
        <dsp:cNvPr id="0" name=""/>
        <dsp:cNvSpPr/>
      </dsp:nvSpPr>
      <dsp:spPr>
        <a:xfrm>
          <a:off x="10787583" y="195899"/>
          <a:ext cx="1400472" cy="840283"/>
        </a:xfrm>
        <a:prstGeom prst="rect">
          <a:avLst/>
        </a:prstGeom>
        <a:gradFill rotWithShape="0">
          <a:gsLst>
            <a:gs pos="0">
              <a:schemeClr val="accent3">
                <a:hueOff val="-2982541"/>
                <a:satOff val="36378"/>
                <a:lumOff val="-5884"/>
                <a:alphaOff val="0"/>
                <a:satMod val="103000"/>
                <a:lumMod val="102000"/>
                <a:tint val="94000"/>
              </a:schemeClr>
            </a:gs>
            <a:gs pos="50000">
              <a:schemeClr val="accent3">
                <a:hueOff val="-2982541"/>
                <a:satOff val="36378"/>
                <a:lumOff val="-5884"/>
                <a:alphaOff val="0"/>
                <a:satMod val="110000"/>
                <a:lumMod val="100000"/>
                <a:shade val="100000"/>
              </a:schemeClr>
            </a:gs>
            <a:gs pos="100000">
              <a:schemeClr val="accent3">
                <a:hueOff val="-2982541"/>
                <a:satOff val="36378"/>
                <a:lumOff val="-58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Export &amp; Correlate</a:t>
          </a:r>
        </a:p>
      </dsp:txBody>
      <dsp:txXfrm>
        <a:off x="10787583" y="195899"/>
        <a:ext cx="1400472" cy="84028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2FE9-668E-4864-8729-B17670464A3F}"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40753-2E49-45DC-B661-395DE50012B4}" type="slidenum">
              <a:rPr lang="en-US" smtClean="0"/>
              <a:t>‹#›</a:t>
            </a:fld>
            <a:endParaRPr lang="en-US"/>
          </a:p>
        </p:txBody>
      </p:sp>
    </p:spTree>
    <p:extLst>
      <p:ext uri="{BB962C8B-B14F-4D97-AF65-F5344CB8AC3E}">
        <p14:creationId xmlns:p14="http://schemas.microsoft.com/office/powerpoint/2010/main" val="361196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mediahandler/files/resourcefiles/azure-functions-serverless-platform-security/Microsoft%20Serverless%20Platform.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services/kubernetes-servi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zure.microsoft.com/en-us/services/devops/server/"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zure.microsoft.com/en-us/resources/videos/getting-started-with-azure-devop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zure.microsoft.com/en-us/resources/templates/101-vm-simple-window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github.com/Microsoft/MCW-Continuous-Delivery-in-Azure-DevOp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pp-service/environment/intr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1</a:t>
            </a:fld>
            <a:endParaRPr lang="en-US"/>
          </a:p>
        </p:txBody>
      </p:sp>
    </p:spTree>
    <p:extLst>
      <p:ext uri="{BB962C8B-B14F-4D97-AF65-F5344CB8AC3E}">
        <p14:creationId xmlns:p14="http://schemas.microsoft.com/office/powerpoint/2010/main" val="145304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18</a:t>
            </a:fld>
            <a:endParaRPr lang="en-US"/>
          </a:p>
        </p:txBody>
      </p:sp>
    </p:spTree>
    <p:extLst>
      <p:ext uri="{BB962C8B-B14F-4D97-AF65-F5344CB8AC3E}">
        <p14:creationId xmlns:p14="http://schemas.microsoft.com/office/powerpoint/2010/main" val="15099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24</a:t>
            </a:fld>
            <a:endParaRPr lang="en-US"/>
          </a:p>
        </p:txBody>
      </p:sp>
    </p:spTree>
    <p:extLst>
      <p:ext uri="{BB962C8B-B14F-4D97-AF65-F5344CB8AC3E}">
        <p14:creationId xmlns:p14="http://schemas.microsoft.com/office/powerpoint/2010/main" val="765208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main Serverless compute services within</a:t>
            </a:r>
            <a:r>
              <a:rPr lang="en-US" baseline="0" dirty="0"/>
              <a:t> Microsoft Azure are Azure Functions and Azure Logic Apps. </a:t>
            </a:r>
            <a:r>
              <a:rPr lang="en-US" i="1" baseline="0" dirty="0"/>
              <a:t>{cover bulleted details of slide for each}</a:t>
            </a:r>
          </a:p>
          <a:p>
            <a:endParaRPr lang="en-US" i="1" dirty="0"/>
          </a:p>
          <a:p>
            <a:endParaRPr lang="en-US" i="1" dirty="0"/>
          </a:p>
          <a:p>
            <a:r>
              <a:rPr lang="en-US" i="0" dirty="0"/>
              <a:t>RESOURCES:</a:t>
            </a:r>
          </a:p>
          <a:p>
            <a:r>
              <a:rPr lang="en-US" dirty="0">
                <a:hlinkClick r:id="rId3" invalidUrl="https://azure.microsoft.com/mediahandler/files/resourcefiles/azure-functions-serverless-platform-security/Microsoft Serverless Platform.pdf"/>
              </a:rPr>
              <a:t>https://azure.microsoft.com/mediahandler/files/resourcefiles/azure-functions-serverless-platform-security/Microsoft%20Serverless%20Platform.pdf</a:t>
            </a:r>
            <a:endParaRPr lang="en-US" dirty="0"/>
          </a:p>
          <a:p>
            <a:endParaRPr lang="en-US" i="1" dirty="0"/>
          </a:p>
        </p:txBody>
      </p:sp>
      <p:sp>
        <p:nvSpPr>
          <p:cNvPr id="4" name="Slide Number Placeholder 3"/>
          <p:cNvSpPr>
            <a:spLocks noGrp="1"/>
          </p:cNvSpPr>
          <p:nvPr>
            <p:ph type="sldNum" sz="quarter" idx="10"/>
          </p:nvPr>
        </p:nvSpPr>
        <p:spPr/>
        <p:txBody>
          <a:bodyPr/>
          <a:lstStyle/>
          <a:p>
            <a:fld id="{A2D40753-2E49-45DC-B661-395DE50012B4}" type="slidenum">
              <a:rPr lang="en-US" smtClean="0"/>
              <a:t>26</a:t>
            </a:fld>
            <a:endParaRPr lang="en-US"/>
          </a:p>
        </p:txBody>
      </p:sp>
    </p:spTree>
    <p:extLst>
      <p:ext uri="{BB962C8B-B14F-4D97-AF65-F5344CB8AC3E}">
        <p14:creationId xmlns:p14="http://schemas.microsoft.com/office/powerpoint/2010/main" val="48951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27</a:t>
            </a:fld>
            <a:endParaRPr lang="en-US"/>
          </a:p>
        </p:txBody>
      </p:sp>
    </p:spTree>
    <p:extLst>
      <p:ext uri="{BB962C8B-B14F-4D97-AF65-F5344CB8AC3E}">
        <p14:creationId xmlns:p14="http://schemas.microsoft.com/office/powerpoint/2010/main" val="419596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29</a:t>
            </a:fld>
            <a:endParaRPr lang="en-US"/>
          </a:p>
        </p:txBody>
      </p:sp>
    </p:spTree>
    <p:extLst>
      <p:ext uri="{BB962C8B-B14F-4D97-AF65-F5344CB8AC3E}">
        <p14:creationId xmlns:p14="http://schemas.microsoft.com/office/powerpoint/2010/main" val="176114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31</a:t>
            </a:fld>
            <a:endParaRPr lang="en-US"/>
          </a:p>
        </p:txBody>
      </p:sp>
    </p:spTree>
    <p:extLst>
      <p:ext uri="{BB962C8B-B14F-4D97-AF65-F5344CB8AC3E}">
        <p14:creationId xmlns:p14="http://schemas.microsoft.com/office/powerpoint/2010/main" val="412299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33</a:t>
            </a:fld>
            <a:endParaRPr lang="en-US"/>
          </a:p>
        </p:txBody>
      </p:sp>
    </p:spTree>
    <p:extLst>
      <p:ext uri="{BB962C8B-B14F-4D97-AF65-F5344CB8AC3E}">
        <p14:creationId xmlns:p14="http://schemas.microsoft.com/office/powerpoint/2010/main" val="638398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workflow</a:t>
            </a:r>
            <a:r>
              <a:rPr lang="en-US" baseline="0" dirty="0"/>
              <a:t> that is very typical for starting a container on Linux.</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A docker pull command is issued with the name of the image.  This will pull the image local to the machine.</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run command is then issued with a reference to that image that was pulled down and with arguments.  Here we see the nginx web server image running on a machine and the -p command has been used to map the port where the web server will be running.</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37</a:t>
            </a:fld>
            <a:endParaRPr lang="en-US"/>
          </a:p>
        </p:txBody>
      </p:sp>
    </p:spTree>
    <p:extLst>
      <p:ext uri="{BB962C8B-B14F-4D97-AF65-F5344CB8AC3E}">
        <p14:creationId xmlns:p14="http://schemas.microsoft.com/office/powerpoint/2010/main" val="380708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a:t>
            </a:r>
            <a:r>
              <a:rPr lang="en-US" baseline="0" dirty="0"/>
              <a:t> Container Registry is the perfect solution to publishing and maintaining docker images in Azure.  Read </a:t>
            </a:r>
            <a:r>
              <a:rPr lang="en-US" baseline="0"/>
              <a:t>the bullets.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38</a:t>
            </a:fld>
            <a:endParaRPr lang="en-US"/>
          </a:p>
        </p:txBody>
      </p:sp>
    </p:spTree>
    <p:extLst>
      <p:ext uri="{BB962C8B-B14F-4D97-AF65-F5344CB8AC3E}">
        <p14:creationId xmlns:p14="http://schemas.microsoft.com/office/powerpoint/2010/main" val="3035499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Containers</a:t>
            </a:r>
            <a:r>
              <a:rPr lang="en-US" baseline="0" dirty="0"/>
              <a:t> are a super easy and fast way to run containers in Azure.  This doesn’t require ACS or even IaaS VMs.  These can be started in just a few seconds.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39</a:t>
            </a:fld>
            <a:endParaRPr lang="en-US"/>
          </a:p>
        </p:txBody>
      </p:sp>
    </p:spTree>
    <p:extLst>
      <p:ext uri="{BB962C8B-B14F-4D97-AF65-F5344CB8AC3E}">
        <p14:creationId xmlns:p14="http://schemas.microsoft.com/office/powerpoint/2010/main" val="328386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2</a:t>
            </a:fld>
            <a:endParaRPr lang="en-US"/>
          </a:p>
        </p:txBody>
      </p:sp>
    </p:spTree>
    <p:extLst>
      <p:ext uri="{BB962C8B-B14F-4D97-AF65-F5344CB8AC3E}">
        <p14:creationId xmlns:p14="http://schemas.microsoft.com/office/powerpoint/2010/main" val="2646643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RESOURCES:</a:t>
            </a:r>
          </a:p>
          <a:p>
            <a:r>
              <a:rPr lang="en-US" dirty="0">
                <a:hlinkClick r:id="rId3"/>
              </a:rPr>
              <a:t>https://azure.microsoft.com/en-us/services/kubernetes-service/</a:t>
            </a:r>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40</a:t>
            </a:fld>
            <a:endParaRPr lang="en-US"/>
          </a:p>
        </p:txBody>
      </p:sp>
    </p:spTree>
    <p:extLst>
      <p:ext uri="{BB962C8B-B14F-4D97-AF65-F5344CB8AC3E}">
        <p14:creationId xmlns:p14="http://schemas.microsoft.com/office/powerpoint/2010/main" val="2129573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Let’s first look at the High-level components.  The Master defines the cluster, storage, scheduling etc.  It also manages the registries and various pieces of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Next of course is some storage component that provides the volume of disk required to support the containers and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nodes then provide the compute power for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Pods run on these nodes and they are a collection of containers that can run on a host and this ultimately is a “logical host” to the application that was defined to run within the pod.  It has the access to the compute power of the nodes as well as the storage provided by the nodes.</a:t>
            </a:r>
          </a:p>
          <a:p>
            <a:r>
              <a:rPr lang="en-US" sz="1457" kern="1200" dirty="0">
                <a:solidFill>
                  <a:schemeClr val="tx1"/>
                </a:solidFill>
                <a:effectLst/>
                <a:latin typeface="+mn-lt"/>
                <a:ea typeface="+mn-ea"/>
                <a:cs typeface="+mn-cs"/>
              </a:rPr>
              <a:t>&lt;click&gt; A service defines the set of posts to be used for a given service.</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containers then run on the pods as defined by the service meaning which images run and with the parameters that make sense for the application deployment.</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41</a:t>
            </a:fld>
            <a:endParaRPr lang="en-US"/>
          </a:p>
        </p:txBody>
      </p:sp>
    </p:spTree>
    <p:extLst>
      <p:ext uri="{BB962C8B-B14F-4D97-AF65-F5344CB8AC3E}">
        <p14:creationId xmlns:p14="http://schemas.microsoft.com/office/powerpoint/2010/main" val="164976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r>
              <a:rPr lang="en-US" sz="1200" b="0" baseline="0" dirty="0"/>
              <a:t>VNET Pass Server Integration allows for the deployment of PaaS service instances into a customer VNET and secured tunnel connections between PaaS services and customer VNETs.  This means better security and Isolation for these services allowing for better compliance and adoption by enterprises.</a:t>
            </a:r>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44</a:t>
            </a:fld>
            <a:endParaRPr lang="en-US"/>
          </a:p>
        </p:txBody>
      </p:sp>
    </p:spTree>
    <p:extLst>
      <p:ext uri="{BB962C8B-B14F-4D97-AF65-F5344CB8AC3E}">
        <p14:creationId xmlns:p14="http://schemas.microsoft.com/office/powerpoint/2010/main" val="582744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45</a:t>
            </a:fld>
            <a:endParaRPr lang="en-US"/>
          </a:p>
        </p:txBody>
      </p:sp>
    </p:spTree>
    <p:extLst>
      <p:ext uri="{BB962C8B-B14F-4D97-AF65-F5344CB8AC3E}">
        <p14:creationId xmlns:p14="http://schemas.microsoft.com/office/powerpoint/2010/main" val="3436746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47</a:t>
            </a:fld>
            <a:endParaRPr lang="en-US"/>
          </a:p>
        </p:txBody>
      </p:sp>
    </p:spTree>
    <p:extLst>
      <p:ext uri="{BB962C8B-B14F-4D97-AF65-F5344CB8AC3E}">
        <p14:creationId xmlns:p14="http://schemas.microsoft.com/office/powerpoint/2010/main" val="394666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49</a:t>
            </a:fld>
            <a:endParaRPr lang="en-US"/>
          </a:p>
        </p:txBody>
      </p:sp>
    </p:spTree>
    <p:extLst>
      <p:ext uri="{BB962C8B-B14F-4D97-AF65-F5344CB8AC3E}">
        <p14:creationId xmlns:p14="http://schemas.microsoft.com/office/powerpoint/2010/main" val="275988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51</a:t>
            </a:fld>
            <a:endParaRPr lang="en-US"/>
          </a:p>
        </p:txBody>
      </p:sp>
    </p:spTree>
    <p:extLst>
      <p:ext uri="{BB962C8B-B14F-4D97-AF65-F5344CB8AC3E}">
        <p14:creationId xmlns:p14="http://schemas.microsoft.com/office/powerpoint/2010/main" val="664308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53</a:t>
            </a:fld>
            <a:endParaRPr lang="en-US"/>
          </a:p>
        </p:txBody>
      </p:sp>
    </p:spTree>
    <p:extLst>
      <p:ext uri="{BB962C8B-B14F-4D97-AF65-F5344CB8AC3E}">
        <p14:creationId xmlns:p14="http://schemas.microsoft.com/office/powerpoint/2010/main" val="1267641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transition to a discussion of Azure SQL Database,</a:t>
            </a:r>
            <a:r>
              <a:rPr lang="en-US" baseline="0" dirty="0"/>
              <a:t> a DBaaS service available in Azure that is based on Microsoft SQL server. When you create an Azure SQL DB, you create two entities. The first is a SQL Server and the second is the actual database. The SQL server definition allows for the construction of connection strings and also manages security settings, such as the SQL firewall. You can provision both server-level rules, which grant or deny access to all databases on the server, or database-level rules. A special server-level rule to be aware of is the “Allow Azure Services” rule, which allows all Azure PaaS services to access the Azure SQL DB instance.</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59</a:t>
            </a:fld>
            <a:endParaRPr lang="en-US"/>
          </a:p>
        </p:txBody>
      </p:sp>
    </p:spTree>
    <p:extLst>
      <p:ext uri="{BB962C8B-B14F-4D97-AF65-F5344CB8AC3E}">
        <p14:creationId xmlns:p14="http://schemas.microsoft.com/office/powerpoint/2010/main" val="8946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capability to increase the security of Azure SQL DB is Transparent Data Encryption. Transparent Data Encryption is designed to encrypt data at rest. This includes data in database files, transaction logs and backups. Transparent data encryption requires no changes to you application code or connection strings. Encryption keys are managed by Azure so there is no administrative overhead for enabling TDE. </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1A41F1F-90BE-488A-B820-D47438566D65}" type="slidenum">
              <a:rPr lang="en-US" smtClean="0"/>
              <a:t>60</a:t>
            </a:fld>
            <a:endParaRPr lang="en-US"/>
          </a:p>
        </p:txBody>
      </p:sp>
    </p:spTree>
    <p:extLst>
      <p:ext uri="{BB962C8B-B14F-4D97-AF65-F5344CB8AC3E}">
        <p14:creationId xmlns:p14="http://schemas.microsoft.com/office/powerpoint/2010/main" val="43739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4</a:t>
            </a:fld>
            <a:endParaRPr lang="en-US"/>
          </a:p>
        </p:txBody>
      </p:sp>
    </p:spTree>
    <p:extLst>
      <p:ext uri="{BB962C8B-B14F-4D97-AF65-F5344CB8AC3E}">
        <p14:creationId xmlns:p14="http://schemas.microsoft.com/office/powerpoint/2010/main" val="4036267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Here’s an example of an E-Commerce system</a:t>
            </a:r>
            <a:r>
              <a:rPr lang="en-US" baseline="0" dirty="0"/>
              <a:t> that uses Polyglot Persistence. First, the website is hosted with multiple instances for high availability and scalability reasons. The data used by the system is stored across multiple storage types, each one fits the data it stores best. File Storage is used to store product images and videos that are displayed to users. A Relational Database is used to store Product Orders where transactions and high consistency are needed. A Document Database is used to store Product Catalog information as well as Community Posts, allowing better scaling for a high volume of reads and writes. Then a Key/Value store is used by the Website to provide a much faster mechanism to reading and writing to store User Session and Shopping Cart information that is accessible across all instances of the website. Then a Graph store is used to store a Customer and Product social graph used for making product recommendations. Finally, a Background Processing service also reads and writes from multiple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63</a:t>
            </a:fld>
            <a:endParaRPr lang="en-US"/>
          </a:p>
        </p:txBody>
      </p:sp>
    </p:spTree>
    <p:extLst>
      <p:ext uri="{BB962C8B-B14F-4D97-AF65-F5344CB8AC3E}">
        <p14:creationId xmlns:p14="http://schemas.microsoft.com/office/powerpoint/2010/main" val="3749243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dirty="0"/>
              <a:t>https://github.com/Microsoft/MCW-Modern-Cloud-Apps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245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66</a:t>
            </a:fld>
            <a:endParaRPr lang="en-US"/>
          </a:p>
        </p:txBody>
      </p:sp>
    </p:spTree>
    <p:extLst>
      <p:ext uri="{BB962C8B-B14F-4D97-AF65-F5344CB8AC3E}">
        <p14:creationId xmlns:p14="http://schemas.microsoft.com/office/powerpoint/2010/main" val="1760398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67</a:t>
            </a:fld>
            <a:endParaRPr lang="en-US"/>
          </a:p>
        </p:txBody>
      </p:sp>
    </p:spTree>
    <p:extLst>
      <p:ext uri="{BB962C8B-B14F-4D97-AF65-F5344CB8AC3E}">
        <p14:creationId xmlns:p14="http://schemas.microsoft.com/office/powerpoint/2010/main" val="3120313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930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Metrics in Azure Monitor are lightweight and capable of supporting near real-time scenarios making them particularly useful for alerting and fast detection of issues.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10/25/2020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668966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71</a:t>
            </a:fld>
            <a:endParaRPr lang="en-US"/>
          </a:p>
        </p:txBody>
      </p:sp>
    </p:spTree>
    <p:extLst>
      <p:ext uri="{BB962C8B-B14F-4D97-AF65-F5344CB8AC3E}">
        <p14:creationId xmlns:p14="http://schemas.microsoft.com/office/powerpoint/2010/main" val="2394574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74</a:t>
            </a:fld>
            <a:endParaRPr lang="en-US"/>
          </a:p>
        </p:txBody>
      </p:sp>
    </p:spTree>
    <p:extLst>
      <p:ext uri="{BB962C8B-B14F-4D97-AF65-F5344CB8AC3E}">
        <p14:creationId xmlns:p14="http://schemas.microsoft.com/office/powerpoint/2010/main" val="734969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75</a:t>
            </a:fld>
            <a:endParaRPr lang="en-US"/>
          </a:p>
        </p:txBody>
      </p:sp>
    </p:spTree>
    <p:extLst>
      <p:ext uri="{BB962C8B-B14F-4D97-AF65-F5344CB8AC3E}">
        <p14:creationId xmlns:p14="http://schemas.microsoft.com/office/powerpoint/2010/main" val="3779579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76</a:t>
            </a:fld>
            <a:endParaRPr lang="en-US"/>
          </a:p>
        </p:txBody>
      </p:sp>
    </p:spTree>
    <p:extLst>
      <p:ext uri="{BB962C8B-B14F-4D97-AF65-F5344CB8AC3E}">
        <p14:creationId xmlns:p14="http://schemas.microsoft.com/office/powerpoint/2010/main" val="247372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5</a:t>
            </a:fld>
            <a:endParaRPr lang="en-US"/>
          </a:p>
        </p:txBody>
      </p:sp>
    </p:spTree>
    <p:extLst>
      <p:ext uri="{BB962C8B-B14F-4D97-AF65-F5344CB8AC3E}">
        <p14:creationId xmlns:p14="http://schemas.microsoft.com/office/powerpoint/2010/main" val="3073274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77</a:t>
            </a:fld>
            <a:endParaRPr lang="en-US"/>
          </a:p>
        </p:txBody>
      </p:sp>
    </p:spTree>
    <p:extLst>
      <p:ext uri="{BB962C8B-B14F-4D97-AF65-F5344CB8AC3E}">
        <p14:creationId xmlns:p14="http://schemas.microsoft.com/office/powerpoint/2010/main" val="3267460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78</a:t>
            </a:fld>
            <a:endParaRPr lang="en-US"/>
          </a:p>
        </p:txBody>
      </p:sp>
    </p:spTree>
    <p:extLst>
      <p:ext uri="{BB962C8B-B14F-4D97-AF65-F5344CB8AC3E}">
        <p14:creationId xmlns:p14="http://schemas.microsoft.com/office/powerpoint/2010/main" val="3507137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84</a:t>
            </a:fld>
            <a:endParaRPr lang="en-US"/>
          </a:p>
        </p:txBody>
      </p:sp>
    </p:spTree>
    <p:extLst>
      <p:ext uri="{BB962C8B-B14F-4D97-AF65-F5344CB8AC3E}">
        <p14:creationId xmlns:p14="http://schemas.microsoft.com/office/powerpoint/2010/main" val="1299128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RESOURCES:</a:t>
            </a:r>
          </a:p>
          <a:p>
            <a:pPr marL="0" indent="0">
              <a:buFont typeface="Arial" panose="020B0604020202020204" pitchFamily="34" charset="0"/>
              <a:buNone/>
            </a:pPr>
            <a:r>
              <a:rPr lang="en-US" baseline="0" dirty="0"/>
              <a:t>https://</a:t>
            </a:r>
            <a:r>
              <a:rPr lang="en-US" baseline="0" dirty="0" err="1"/>
              <a:t>dev.azure.com</a:t>
            </a:r>
            <a:r>
              <a:rPr lang="en-US" baseline="0" dirty="0"/>
              <a:t>  </a:t>
            </a:r>
          </a:p>
          <a:p>
            <a:pPr marL="0" indent="0">
              <a:buFont typeface="Arial" panose="020B0604020202020204" pitchFamily="34" charset="0"/>
              <a:buNone/>
            </a:pPr>
            <a:r>
              <a:rPr lang="en-US" dirty="0">
                <a:hlinkClick r:id="rId3"/>
              </a:rPr>
              <a:t>https://azure.microsoft.com/en-us/services/devops/server/</a:t>
            </a:r>
            <a:endParaRPr lang="en-US"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10/25/2020 5:55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343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10/25/2020 5:55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117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RESOURCES:</a:t>
            </a:r>
          </a:p>
          <a:p>
            <a:r>
              <a:rPr lang="en-US" dirty="0">
                <a:hlinkClick r:id="rId3"/>
              </a:rPr>
              <a:t>https://azure.microsoft.com/en-us/resources/videos/getting-started-with-azure-devops/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90</a:t>
            </a:fld>
            <a:endParaRPr lang="en-US"/>
          </a:p>
        </p:txBody>
      </p:sp>
    </p:spTree>
    <p:extLst>
      <p:ext uri="{BB962C8B-B14F-4D97-AF65-F5344CB8AC3E}">
        <p14:creationId xmlns:p14="http://schemas.microsoft.com/office/powerpoint/2010/main" val="70696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Azure Resource Manager (ARM) template</a:t>
            </a:r>
          </a:p>
          <a:p>
            <a:r>
              <a:rPr lang="en-US" dirty="0"/>
              <a:t>configure location of new VMs</a:t>
            </a:r>
          </a:p>
          <a:p>
            <a:r>
              <a:rPr lang="en-US" dirty="0"/>
              <a:t>configure VHD template</a:t>
            </a:r>
          </a:p>
          <a:p>
            <a:r>
              <a:rPr lang="en-US" dirty="0"/>
              <a:t>deploy from template</a:t>
            </a:r>
          </a:p>
          <a:p>
            <a:r>
              <a:rPr lang="en-US" dirty="0"/>
              <a:t>save a deployment as an ARM template</a:t>
            </a:r>
          </a:p>
          <a:p>
            <a:r>
              <a:rPr lang="en-US" dirty="0"/>
              <a:t>deploy Windows and Linux VMs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300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Azure scripting</a:t>
            </a:r>
            <a:r>
              <a:rPr lang="en-US" baseline="0" dirty="0"/>
              <a:t> you can use either imperative PowerShell Cmdlets or Azure ARM templates.</a:t>
            </a:r>
          </a:p>
          <a:p>
            <a:r>
              <a:rPr lang="en-US" baseline="0" dirty="0"/>
              <a:t>When working with PowerShell you are “Asking” to do something on your behalf and providing some inputs.</a:t>
            </a:r>
          </a:p>
          <a:p>
            <a:r>
              <a:rPr lang="en-US" baseline="0" dirty="0"/>
              <a:t>With Azure ARM templates you are specifically telling Azure what, how and where do builds or change your Azure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29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same template across deployments so the resources are identical.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865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https://azure.microsoft.com/en-us/resources/templates/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Faster time</a:t>
            </a:r>
            <a:r>
              <a:rPr lang="en-US" baseline="0" dirty="0"/>
              <a:t> to market – managed VMs and reduced management overhead lead to less infrastructure to manage and configure</a:t>
            </a:r>
          </a:p>
          <a:p>
            <a:endParaRPr lang="en-US" baseline="0" dirty="0"/>
          </a:p>
          <a:p>
            <a:r>
              <a:rPr lang="en-US" baseline="0" dirty="0"/>
              <a:t>Reduced coding time – built-in features in the platform (such as workflow, directory services, security features, search, and more) reduce the time it takes to code apps</a:t>
            </a:r>
          </a:p>
          <a:p>
            <a:endParaRPr lang="en-US" baseline="0" dirty="0"/>
          </a:p>
          <a:p>
            <a:r>
              <a:rPr lang="en-US" baseline="0" dirty="0"/>
              <a:t>Efficiently manage application lifecycle – PaaS provides capabilities needed to support the complete web application lifecycle; including build, test, deployment, management, and updates within the same integrated environment</a:t>
            </a:r>
          </a:p>
          <a:p>
            <a:endParaRPr lang="en-US" baseline="0" dirty="0"/>
          </a:p>
          <a:p>
            <a:endParaRPr lang="en-US" baseline="0" dirty="0"/>
          </a:p>
          <a:p>
            <a:r>
              <a:rPr lang="en-US" baseline="0" dirty="0"/>
              <a:t>RESOURCES:</a:t>
            </a:r>
          </a:p>
          <a:p>
            <a:r>
              <a:rPr lang="en-US" dirty="0"/>
              <a:t>https://</a:t>
            </a:r>
            <a:r>
              <a:rPr lang="en-US" dirty="0" err="1"/>
              <a:t>azure.microsoft.com</a:t>
            </a:r>
            <a:r>
              <a:rPr lang="en-US" dirty="0"/>
              <a:t>/</a:t>
            </a:r>
            <a:r>
              <a:rPr lang="en-US" dirty="0" err="1"/>
              <a:t>en</a:t>
            </a:r>
            <a:r>
              <a:rPr lang="en-US" dirty="0"/>
              <a:t>-us/overview/what-is-</a:t>
            </a:r>
            <a:r>
              <a:rPr lang="en-US" dirty="0" err="1"/>
              <a:t>paas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a:t>
            </a:fld>
            <a:endParaRPr lang="en-US"/>
          </a:p>
        </p:txBody>
      </p:sp>
    </p:spTree>
    <p:extLst>
      <p:ext uri="{BB962C8B-B14F-4D97-AF65-F5344CB8AC3E}">
        <p14:creationId xmlns:p14="http://schemas.microsoft.com/office/powerpoint/2010/main" val="704557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In this lesson we will focus on two extensions: Custom Script Extensions and Desired State Configuration. Both tools are based on PowerShell.</a:t>
            </a:r>
          </a:p>
          <a:p>
            <a:endParaRPr lang="en-US" dirty="0"/>
          </a:p>
          <a:p>
            <a:r>
              <a:rPr lang="en-US" dirty="0"/>
              <a:t>For more information, you can see:</a:t>
            </a:r>
          </a:p>
          <a:p>
            <a:r>
              <a:rPr lang="en-US" dirty="0"/>
              <a:t>Virtual machine extensions and features for Windows - https://docs.microsoft.com/en-us/azure/virtual-machines/extensions/features-windows?toc=%2Fazure%2Fvirtual-machines%2Fwindows%2Ftoc.json </a:t>
            </a:r>
          </a:p>
          <a:p>
            <a:r>
              <a:rPr lang="en-US" dirty="0"/>
              <a:t>Virtual machine extensions and features for Linux - https://docs.microsoft.com/en-us/azure/virtual-machines/extensions/features-linux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0639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think of any custom script extensions that you might want to create?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013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Browse to </a:t>
            </a:r>
            <a:r>
              <a:rPr lang="en-US" sz="900" dirty="0"/>
              <a:t>https://azure.microsoft.com/en-us/resources/templates/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Browse to </a:t>
            </a:r>
            <a:r>
              <a:rPr lang="en-US" sz="900" dirty="0">
                <a:hlinkClick r:id="rId3"/>
              </a:rPr>
              <a:t>https://azure.microsoft.com/en-us/resources/templates/101-vm-simple-windows/</a:t>
            </a:r>
            <a:endParaRPr lang="en-US" sz="900" dirty="0"/>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Show how the PS and AZ commands are shown on this page.</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browse on </a:t>
            </a:r>
            <a:r>
              <a:rPr lang="en-US" sz="900" dirty="0" err="1"/>
              <a:t>github</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a:t>
            </a:r>
            <a:r>
              <a:rPr lang="en-US" sz="900" dirty="0" err="1"/>
              <a:t>azuredeploy.json</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a:t>
            </a:r>
            <a:r>
              <a:rPr lang="en-US" sz="900" dirty="0" err="1"/>
              <a:t>azuredeploy.parameters.json</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Deploy to Azure Link which should open azure portal</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Edit Template – show the template and walk through the resources, size, </a:t>
            </a:r>
            <a:r>
              <a:rPr lang="en-US" sz="900" dirty="0" err="1"/>
              <a:t>vnet</a:t>
            </a:r>
            <a:r>
              <a:rPr lang="en-US" sz="900" dirty="0"/>
              <a:t>, </a:t>
            </a:r>
            <a:r>
              <a:rPr lang="en-US" sz="900" dirty="0" err="1"/>
              <a:t>nsg</a:t>
            </a:r>
            <a:r>
              <a:rPr lang="en-US" sz="900" dirty="0"/>
              <a:t>, </a:t>
            </a:r>
            <a:r>
              <a:rPr lang="en-US" sz="900" dirty="0" err="1"/>
              <a:t>etc</a:t>
            </a:r>
            <a:r>
              <a:rPr lang="en-US" sz="900" dirty="0"/>
              <a:t> – click save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Complete the Basics and Settings blade and create the VM – Name your RG ARM-DEMO-VM</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While the ARM template completes, browse back to the Resource Templates Page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Locate the PowerShell Commands</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Copy the Text for the PowerShell Deployment to your clipboard</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Open VS Code and copy the two lines into code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Update the first line</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-Name PowerShell-DEMOVM </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-Location centralus</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Update the second line</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a:t>
            </a:r>
            <a:r>
              <a:rPr lang="en-US" sz="900" dirty="0" err="1"/>
              <a:t>ResourceGroupName</a:t>
            </a:r>
            <a:r>
              <a:rPr lang="en-US" sz="900" dirty="0"/>
              <a:t> PowerShell-DEMOVM</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Open a cloud shell in PowerShell mode in the Portal</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Paste the first line into the cloud shell as “plain-text” and press enter.</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Paste the second line into the cloud shell as “plain-text” and press enter.</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You will need to enter a </a:t>
            </a:r>
            <a:r>
              <a:rPr lang="en-US" sz="900" dirty="0" err="1"/>
              <a:t>adminName</a:t>
            </a:r>
            <a:r>
              <a:rPr lang="en-US" sz="900" dirty="0"/>
              <a:t>, </a:t>
            </a:r>
            <a:r>
              <a:rPr lang="en-US" sz="900" dirty="0" err="1"/>
              <a:t>adminPassword</a:t>
            </a:r>
            <a:r>
              <a:rPr lang="en-US" sz="900" dirty="0"/>
              <a:t>, </a:t>
            </a:r>
            <a:r>
              <a:rPr lang="en-US" sz="900" dirty="0" err="1"/>
              <a:t>dnsName</a:t>
            </a:r>
            <a:r>
              <a:rPr lang="en-US" sz="900" dirty="0"/>
              <a:t> (all lowercase unique)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Go back and review the ARM deployment, RDP to the machine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the PS deployment once completed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Option – perform the same deployment using the </a:t>
            </a:r>
            <a:r>
              <a:rPr lang="en-US" sz="900" dirty="0" err="1"/>
              <a:t>az</a:t>
            </a:r>
            <a:r>
              <a:rPr lang="en-US" sz="900" dirty="0"/>
              <a:t> cli commands found on the page.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228600" indent="-228600">
              <a:buAutoNum type="arabicPeriod"/>
            </a:pPr>
            <a:endParaRPr lang="en-US" dirty="0"/>
          </a:p>
          <a:p>
            <a:pPr marL="228600" indent="-228600">
              <a:buFont typeface="Arial" panose="020B0604020202020204" pitchFamily="34" charset="0"/>
              <a:buChar char="•"/>
            </a:pPr>
            <a:endParaRPr lang="en-US" dirty="0"/>
          </a:p>
          <a:p>
            <a:r>
              <a:rPr lang="en-US"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720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https://github.com/Microsoft/MCW-Continuous-Delivery-in-Azure-DevOps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47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Easily build powerful web apps and APIs</a:t>
            </a:r>
          </a:p>
          <a:p>
            <a:r>
              <a:rPr lang="en-US" sz="1200" b="0" i="0" u="none" strike="noStrike" kern="1200" dirty="0">
                <a:solidFill>
                  <a:schemeClr val="tx1"/>
                </a:solidFill>
                <a:effectLst/>
                <a:latin typeface="+mn-lt"/>
                <a:ea typeface="+mn-ea"/>
                <a:cs typeface="+mn-cs"/>
              </a:rPr>
              <a:t>Use popular frameworks including .NET, .NET Core, Java, </a:t>
            </a:r>
            <a:r>
              <a:rPr lang="en-US" sz="1200" b="0" i="0" u="none" strike="noStrike" kern="1200" dirty="0" err="1">
                <a:solidFill>
                  <a:schemeClr val="tx1"/>
                </a:solidFill>
                <a:effectLst/>
                <a:latin typeface="+mn-lt"/>
                <a:ea typeface="+mn-ea"/>
                <a:cs typeface="+mn-cs"/>
              </a:rPr>
              <a:t>Node.js</a:t>
            </a:r>
            <a:r>
              <a:rPr lang="en-US" sz="1200" b="0" i="0" u="none" strike="noStrike" kern="1200" dirty="0">
                <a:solidFill>
                  <a:schemeClr val="tx1"/>
                </a:solidFill>
                <a:effectLst/>
                <a:latin typeface="+mn-lt"/>
                <a:ea typeface="+mn-ea"/>
                <a:cs typeface="+mn-cs"/>
              </a:rPr>
              <a:t>, Python, PHP, and Ruby. Deploy them in containers or as code, running on Linux or Windows. Use a fully managed platform that provides management, monitoring, and operational insights to meet rigorous, enterprise-grade performance, security, and compliance requirements. Get unparalleled developer productivity with advanced capabilities such as continuous integration, live-site debugging, and Microsoft Visual Studio and Visual Studio Code IDEs. Tap into prebuilt apps from the Azure Marketplace.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Take control with a fully managed platform</a:t>
            </a:r>
          </a:p>
          <a:p>
            <a:r>
              <a:rPr lang="en-US" sz="1200" b="0" i="0" u="none" strike="noStrike" kern="1200" dirty="0">
                <a:solidFill>
                  <a:schemeClr val="tx1"/>
                </a:solidFill>
                <a:effectLst/>
                <a:latin typeface="+mn-lt"/>
                <a:ea typeface="+mn-ea"/>
                <a:cs typeface="+mn-cs"/>
              </a:rPr>
              <a:t>Run and scale your web apps on Windows or Linux using a fully managed platform to perform infrastructure maintenance, load balancing, and more—all with zero-downtime deployments. Connect your apps to SQL or NoSQL databases, in Azure or in your own datacenter. Easily add custom domains, SSL certificates, single sign-on (SSO), and identity-service integration to your apps. Get detailed performance and application health insights for accelerated troubleshooting.</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Host your apps with confidence</a:t>
            </a:r>
          </a:p>
          <a:p>
            <a:r>
              <a:rPr lang="en-US" sz="1200" b="0" i="0" u="none" strike="noStrike" kern="1200" dirty="0">
                <a:solidFill>
                  <a:schemeClr val="tx1"/>
                </a:solidFill>
                <a:effectLst/>
                <a:latin typeface="+mn-lt"/>
                <a:ea typeface="+mn-ea"/>
                <a:cs typeface="+mn-cs"/>
              </a:rPr>
              <a:t>App Service offers an enterprise-grade global datacenter network. Connect your web or mobile apps to enterprise systems or SaaS in minutes. Secure them with Azure Active Directory (Azure AD) integration, and deploy them in the environment of your choice—public cloud, private cloud, virtual network, or on-premises. Easily set up and run apps at scale in the isolated, compliant, and dedicated </a:t>
            </a:r>
            <a:r>
              <a:rPr lang="en-US" sz="1200" b="0" i="0" u="none" strike="noStrike" kern="1200" dirty="0">
                <a:solidFill>
                  <a:schemeClr val="tx1"/>
                </a:solidFill>
                <a:effectLst/>
                <a:latin typeface="+mn-lt"/>
                <a:ea typeface="+mn-ea"/>
                <a:cs typeface="+mn-cs"/>
                <a:hlinkClick r:id="rId3"/>
              </a:rPr>
              <a:t>Azure App Service Environment</a:t>
            </a:r>
            <a:r>
              <a:rPr lang="en-US" sz="1200" b="0" i="0" u="none" strike="noStrike" kern="1200" dirty="0">
                <a:solidFill>
                  <a:schemeClr val="tx1"/>
                </a:solidFill>
                <a:effectLst/>
                <a:latin typeface="+mn-lt"/>
                <a:ea typeface="+mn-ea"/>
                <a:cs typeface="+mn-cs"/>
              </a:rPr>
              <a:t>. Get more secure, high-speed connections to on-premises corporate resources and other Azure resources, and maintain fine-grained control over network traffic.</a:t>
            </a:r>
          </a:p>
          <a:p>
            <a:endParaRPr lang="en-US" dirty="0"/>
          </a:p>
          <a:p>
            <a:r>
              <a:rPr lang="en-US" dirty="0"/>
              <a:t>RESOURCES:</a:t>
            </a:r>
          </a:p>
          <a:p>
            <a:r>
              <a:rPr lang="en-US" dirty="0"/>
              <a:t>https://</a:t>
            </a:r>
            <a:r>
              <a:rPr lang="en-US" dirty="0" err="1"/>
              <a:t>azure.microsoft.com</a:t>
            </a:r>
            <a:r>
              <a:rPr lang="en-US" dirty="0"/>
              <a:t>/</a:t>
            </a:r>
            <a:r>
              <a:rPr lang="en-US" dirty="0" err="1"/>
              <a:t>en</a:t>
            </a:r>
            <a:r>
              <a:rPr lang="en-US" dirty="0"/>
              <a:t>-us/services/app-service/</a:t>
            </a:r>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8</a:t>
            </a:fld>
            <a:endParaRPr lang="en-US"/>
          </a:p>
        </p:txBody>
      </p:sp>
    </p:spTree>
    <p:extLst>
      <p:ext uri="{BB962C8B-B14F-4D97-AF65-F5344CB8AC3E}">
        <p14:creationId xmlns:p14="http://schemas.microsoft.com/office/powerpoint/2010/main" val="67663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Each Web</a:t>
            </a:r>
            <a:r>
              <a:rPr lang="en-US" baseline="0" dirty="0"/>
              <a:t> App allows you to add multiple Deployment Slots. The number of deployment slots that can be created is dependent on the App Service pricing tier. Each Deployment Slot will have it’s own URL and runtime environment. However, all Deployment Slots are linked to the Production or Primary Web App Deployment Slot, and is hosted on the same underlying, managed VM.</a:t>
            </a:r>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14</a:t>
            </a:fld>
            <a:endParaRPr lang="en-US"/>
          </a:p>
        </p:txBody>
      </p:sp>
    </p:spTree>
    <p:extLst>
      <p:ext uri="{BB962C8B-B14F-4D97-AF65-F5344CB8AC3E}">
        <p14:creationId xmlns:p14="http://schemas.microsoft.com/office/powerpoint/2010/main" val="3445162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Using deployment slots we are able to update web apps with minimal downtime. Deployment slots are live web apps with their own hostnames. Web app content and configurations elements can be swapped between two deployment slots, including the production slot. </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15</a:t>
            </a:fld>
            <a:endParaRPr lang="en-US"/>
          </a:p>
        </p:txBody>
      </p:sp>
    </p:spTree>
    <p:extLst>
      <p:ext uri="{BB962C8B-B14F-4D97-AF65-F5344CB8AC3E}">
        <p14:creationId xmlns:p14="http://schemas.microsoft.com/office/powerpoint/2010/main" val="102763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 functional bugs or pinpoint performance bottlenecks in your updates prior to site-wide deployment</a:t>
            </a:r>
          </a:p>
          <a:p>
            <a:r>
              <a:rPr lang="en-US" dirty="0"/>
              <a:t>Perform "controlled test flights" of your changes by measuring usability metrics on the beta app</a:t>
            </a:r>
          </a:p>
          <a:p>
            <a:r>
              <a:rPr lang="en-US" dirty="0"/>
              <a:t>Gradually ramp up to a new update, and gracefully back down to the current version if an error occurs </a:t>
            </a:r>
          </a:p>
          <a:p>
            <a:r>
              <a:rPr lang="en-US" dirty="0"/>
              <a:t>Optimize your app's business results by running A/B tests or multivariate tests in multiple deployment slots</a:t>
            </a: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16</a:t>
            </a:fld>
            <a:endParaRPr lang="en-US"/>
          </a:p>
        </p:txBody>
      </p:sp>
    </p:spTree>
    <p:extLst>
      <p:ext uri="{BB962C8B-B14F-4D97-AF65-F5344CB8AC3E}">
        <p14:creationId xmlns:p14="http://schemas.microsoft.com/office/powerpoint/2010/main" val="963322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76907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56896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3723949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2019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242806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7421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63709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232449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2" name="Footer Placeholder 1">
            <a:extLst>
              <a:ext uri="{FF2B5EF4-FFF2-40B4-BE49-F238E27FC236}">
                <a16:creationId xmlns:a16="http://schemas.microsoft.com/office/drawing/2014/main" id="{6C519518-DDB6-44D1-A2C4-AD7F3F02F11D}"/>
              </a:ext>
            </a:extLst>
          </p:cNvPr>
          <p:cNvSpPr>
            <a:spLocks noGrp="1"/>
          </p:cNvSpPr>
          <p:nvPr>
            <p:ph type="ftr" sz="quarter" idx="10"/>
          </p:nvPr>
        </p:nvSpPr>
        <p:spPr/>
        <p:txBody>
          <a:bodyPr/>
          <a:lstStyle/>
          <a:p>
            <a:r>
              <a:rPr lang="en-US" dirty="0"/>
              <a:t>@zdeptawa</a:t>
            </a:r>
          </a:p>
        </p:txBody>
      </p:sp>
    </p:spTree>
    <p:extLst>
      <p:ext uri="{BB962C8B-B14F-4D97-AF65-F5344CB8AC3E}">
        <p14:creationId xmlns:p14="http://schemas.microsoft.com/office/powerpoint/2010/main" val="7326967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004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12192000" cy="6858000"/>
          </a:xfrm>
          <a:prstGeom prst="rect">
            <a:avLst/>
          </a:prstGeom>
          <a:gradFill flip="none" rotWithShape="1">
            <a:gsLst>
              <a:gs pos="90000">
                <a:schemeClr val="bg1"/>
              </a:gs>
              <a:gs pos="0">
                <a:schemeClr val="bg1">
                  <a:tint val="90000"/>
                  <a:lumMod val="110000"/>
                  <a:alpha val="0"/>
                </a:schemeClr>
              </a:gs>
              <a:gs pos="100000">
                <a:srgbClr val="EBEBEB"/>
              </a:gs>
            </a:gsLst>
            <a:path path="rect">
              <a:fillToRect l="100000" t="100000"/>
            </a:path>
            <a:tileRect r="-100000" b="-100000"/>
          </a:gradFill>
          <a:ln w="38100">
            <a:noFill/>
          </a:ln>
          <a:effectLst/>
        </p:spPr>
        <p:txBody>
          <a:bodyPr anchor="t">
            <a:normAutofit/>
          </a:bodyPr>
          <a:lstStyle>
            <a:lvl1pPr marL="0" indent="0" algn="ctr">
              <a:buNone/>
              <a:defRPr sz="1600"/>
            </a:lvl1pPr>
            <a:lvl2pPr marL="457113" indent="0">
              <a:buNone/>
              <a:defRPr sz="1600"/>
            </a:lvl2pPr>
            <a:lvl3pPr marL="914224" indent="0">
              <a:buNone/>
              <a:defRPr sz="1600"/>
            </a:lvl3pPr>
            <a:lvl4pPr marL="1371337" indent="0">
              <a:buNone/>
              <a:defRPr sz="1600"/>
            </a:lvl4pPr>
            <a:lvl5pPr marL="1828449" indent="0">
              <a:buNone/>
              <a:defRPr sz="1600"/>
            </a:lvl5pPr>
            <a:lvl6pPr marL="2285560" indent="0">
              <a:buNone/>
              <a:defRPr sz="1600"/>
            </a:lvl6pPr>
            <a:lvl7pPr marL="2742672" indent="0">
              <a:buNone/>
              <a:defRPr sz="1600"/>
            </a:lvl7pPr>
            <a:lvl8pPr marL="3199784" indent="0">
              <a:buNone/>
              <a:defRPr sz="1600"/>
            </a:lvl8pPr>
            <a:lvl9pPr marL="3656896" indent="0">
              <a:buNone/>
              <a:defRPr sz="1600"/>
            </a:lvl9pPr>
          </a:lstStyle>
          <a:p>
            <a:r>
              <a:rPr lang="en-US"/>
              <a:t>Drag picture to placeholder or click icon to add</a:t>
            </a:r>
            <a:endParaRPr lang="en-US" dirty="0"/>
          </a:p>
        </p:txBody>
      </p:sp>
      <p:sp>
        <p:nvSpPr>
          <p:cNvPr id="2" name="Title 1"/>
          <p:cNvSpPr>
            <a:spLocks noGrp="1"/>
          </p:cNvSpPr>
          <p:nvPr>
            <p:ph type="title"/>
          </p:nvPr>
        </p:nvSpPr>
        <p:spPr>
          <a:xfrm>
            <a:off x="0" y="0"/>
            <a:ext cx="12192000" cy="6858000"/>
          </a:xfrm>
          <a:solidFill>
            <a:schemeClr val="tx1">
              <a:alpha val="50000"/>
            </a:schemeClr>
          </a:solidFill>
        </p:spPr>
        <p:txBody>
          <a:bodyPr tIns="900000" rIns="90000" bIns="46800">
            <a:normAutofit/>
          </a:bodyPr>
          <a:lstStyle>
            <a:lvl1pPr algn="ctr">
              <a:defRPr sz="5999" cap="none" baseline="0">
                <a:solidFill>
                  <a:schemeClr val="bg1"/>
                </a:solidFill>
                <a:effectLst>
                  <a:glow rad="38100">
                    <a:schemeClr val="tx1">
                      <a:alpha val="40000"/>
                    </a:schemeClr>
                  </a:glow>
                </a:effectLst>
              </a:defRPr>
            </a:lvl1pPr>
          </a:lstStyle>
          <a:p>
            <a:r>
              <a:rPr lang="en-US" dirty="0"/>
              <a:t>Click to edit Master title style</a:t>
            </a:r>
          </a:p>
        </p:txBody>
      </p:sp>
    </p:spTree>
    <p:extLst>
      <p:ext uri="{BB962C8B-B14F-4D97-AF65-F5344CB8AC3E}">
        <p14:creationId xmlns:p14="http://schemas.microsoft.com/office/powerpoint/2010/main" val="161987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9076865"/>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5631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4480705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900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7130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099106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545226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7309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70882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169666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948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45195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424122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973341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93698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52674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2188710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58491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26387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8735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31325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159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198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430375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39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284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8929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306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9496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9272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502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14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6762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713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49525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2328866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8957114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129783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9767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147566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014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18910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02136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78129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23"/>
    </p:custDataLst>
    <p:extLst>
      <p:ext uri="{BB962C8B-B14F-4D97-AF65-F5344CB8AC3E}">
        <p14:creationId xmlns:p14="http://schemas.microsoft.com/office/powerpoint/2010/main" val="4106551106"/>
      </p:ext>
    </p:extLst>
  </p:cSld>
  <p:clrMap bg1="lt1" tx1="dk1" bg2="lt2" tx2="dk2" accent1="accent1" accent2="accent2" accent3="accent3" accent4="accent4" accent5="accent5" accent6="accent6" hlink="hlink" folHlink="folHlink"/>
  <p:sldLayoutIdLst>
    <p:sldLayoutId id="2147483708" r:id="rId1"/>
    <p:sldLayoutId id="2147483799" r:id="rId2"/>
    <p:sldLayoutId id="2147483800" r:id="rId3"/>
    <p:sldLayoutId id="2147483740" r:id="rId4"/>
    <p:sldLayoutId id="2147483804" r:id="rId5"/>
    <p:sldLayoutId id="2147483802" r:id="rId6"/>
    <p:sldLayoutId id="2147483739" r:id="rId7"/>
    <p:sldLayoutId id="2147483721" r:id="rId8"/>
    <p:sldLayoutId id="2147483722" r:id="rId9"/>
    <p:sldLayoutId id="2147483728" r:id="rId10"/>
    <p:sldLayoutId id="2147483737" r:id="rId11"/>
    <p:sldLayoutId id="2147483742" r:id="rId12"/>
    <p:sldLayoutId id="2147483806" r:id="rId13"/>
    <p:sldLayoutId id="2147483821" r:id="rId14"/>
    <p:sldLayoutId id="2147483822" r:id="rId15"/>
    <p:sldLayoutId id="2147483823" r:id="rId16"/>
    <p:sldLayoutId id="2147483824" r:id="rId17"/>
    <p:sldLayoutId id="2147483825" r:id="rId18"/>
    <p:sldLayoutId id="2147483826" r:id="rId19"/>
    <p:sldLayoutId id="2147483827" r:id="rId20"/>
    <p:sldLayoutId id="214748385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091939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862537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10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6.xml"/><Relationship Id="rId4" Type="http://schemas.openxmlformats.org/officeDocument/2006/relationships/image" Target="../media/image195.png"/></Relationships>
</file>

<file path=ppt/slides/_rels/slide10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8.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80.png"/><Relationship Id="rId7" Type="http://schemas.openxmlformats.org/officeDocument/2006/relationships/image" Target="../media/image201.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179.png"/><Relationship Id="rId5" Type="http://schemas.openxmlformats.org/officeDocument/2006/relationships/image" Target="../media/image112.png"/><Relationship Id="rId4" Type="http://schemas.openxmlformats.org/officeDocument/2006/relationships/image" Target="../media/image24.png"/></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3.png"/><Relationship Id="rId5" Type="http://schemas.openxmlformats.org/officeDocument/2006/relationships/image" Target="../media/image112.png"/><Relationship Id="rId4" Type="http://schemas.openxmlformats.org/officeDocument/2006/relationships/image" Target="../media/image20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04.png"/><Relationship Id="rId4" Type="http://schemas.openxmlformats.org/officeDocument/2006/relationships/image" Target="../media/image7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105.png"/><Relationship Id="rId4" Type="http://schemas.openxmlformats.org/officeDocument/2006/relationships/image" Target="../media/image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3.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18.png"/><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3.png"/><Relationship Id="rId4" Type="http://schemas.openxmlformats.org/officeDocument/2006/relationships/image" Target="../media/image81.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1.png"/><Relationship Id="rId7" Type="http://schemas.microsoft.com/office/2007/relationships/hdphoto" Target="../media/hdphoto1.wdp"/><Relationship Id="rId12" Type="http://schemas.openxmlformats.org/officeDocument/2006/relationships/image" Target="../media/image97.png"/><Relationship Id="rId2" Type="http://schemas.openxmlformats.org/officeDocument/2006/relationships/image" Target="../media/image90.emf"/><Relationship Id="rId1" Type="http://schemas.openxmlformats.org/officeDocument/2006/relationships/slideLayout" Target="../slideLayouts/slideLayout7.xml"/><Relationship Id="rId6" Type="http://schemas.openxmlformats.org/officeDocument/2006/relationships/image" Target="../media/image94.png"/><Relationship Id="rId11" Type="http://schemas.microsoft.com/office/2007/relationships/hdphoto" Target="../media/hdphoto2.wdp"/><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92.emf"/><Relationship Id="rId9"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png"/><Relationship Id="rId7"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97.png"/><Relationship Id="rId10" Type="http://schemas.openxmlformats.org/officeDocument/2006/relationships/image" Target="../media/image70.png"/><Relationship Id="rId4" Type="http://schemas.openxmlformats.org/officeDocument/2006/relationships/image" Target="../media/image33.png"/><Relationship Id="rId9"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105.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32.xml"/><Relationship Id="rId7" Type="http://schemas.openxmlformats.org/officeDocument/2006/relationships/image" Target="../media/image107.png"/><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106.png"/><Relationship Id="rId5"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3.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5.svg"/></Relationships>
</file>

<file path=ppt/slides/_rels/slide7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microsoft.com/office/2007/relationships/hdphoto" Target="../media/hdphoto4.wdp"/><Relationship Id="rId5" Type="http://schemas.openxmlformats.org/officeDocument/2006/relationships/image" Target="../media/image117.png"/><Relationship Id="rId4" Type="http://schemas.openxmlformats.org/officeDocument/2006/relationships/hyperlink" Target="http://bit.ly/WhatIs-DevOp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7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0.png"/><Relationship Id="rId2"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15.svg"/><Relationship Id="rId5" Type="http://schemas.openxmlformats.org/officeDocument/2006/relationships/image" Target="../media/image135.png"/><Relationship Id="rId10" Type="http://schemas.openxmlformats.org/officeDocument/2006/relationships/image" Target="../media/image114.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2.png"/></Relationships>
</file>

<file path=ppt/slides/_rels/slide84.xml.rels><?xml version="1.0" encoding="UTF-8" standalone="yes"?>
<Relationships xmlns="http://schemas.openxmlformats.org/package/2006/relationships"><Relationship Id="rId13" Type="http://schemas.openxmlformats.org/officeDocument/2006/relationships/image" Target="../media/image152.png"/><Relationship Id="rId18" Type="http://schemas.openxmlformats.org/officeDocument/2006/relationships/image" Target="../media/image157.png"/><Relationship Id="rId26" Type="http://schemas.openxmlformats.org/officeDocument/2006/relationships/image" Target="../media/image165.jpg"/><Relationship Id="rId3" Type="http://schemas.openxmlformats.org/officeDocument/2006/relationships/image" Target="../media/image143.png"/><Relationship Id="rId21" Type="http://schemas.openxmlformats.org/officeDocument/2006/relationships/image" Target="../media/image160.png"/><Relationship Id="rId34" Type="http://schemas.openxmlformats.org/officeDocument/2006/relationships/image" Target="../media/image173.png"/><Relationship Id="rId7" Type="http://schemas.openxmlformats.org/officeDocument/2006/relationships/image" Target="../media/image147.png"/><Relationship Id="rId12" Type="http://schemas.openxmlformats.org/officeDocument/2006/relationships/image" Target="../media/image151.jpg"/><Relationship Id="rId17" Type="http://schemas.openxmlformats.org/officeDocument/2006/relationships/image" Target="../media/image156.jpg"/><Relationship Id="rId25" Type="http://schemas.openxmlformats.org/officeDocument/2006/relationships/image" Target="../media/image164.png"/><Relationship Id="rId33" Type="http://schemas.openxmlformats.org/officeDocument/2006/relationships/image" Target="../media/image172.png"/><Relationship Id="rId2" Type="http://schemas.openxmlformats.org/officeDocument/2006/relationships/notesSlide" Target="../notesSlides/notesSlide42.xml"/><Relationship Id="rId16" Type="http://schemas.openxmlformats.org/officeDocument/2006/relationships/image" Target="../media/image155.png"/><Relationship Id="rId20" Type="http://schemas.openxmlformats.org/officeDocument/2006/relationships/image" Target="../media/image159.png"/><Relationship Id="rId29"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46.png"/><Relationship Id="rId11" Type="http://schemas.openxmlformats.org/officeDocument/2006/relationships/image" Target="../media/image150.png"/><Relationship Id="rId24" Type="http://schemas.openxmlformats.org/officeDocument/2006/relationships/image" Target="../media/image163.png"/><Relationship Id="rId32" Type="http://schemas.openxmlformats.org/officeDocument/2006/relationships/image" Target="../media/image171.jpg"/><Relationship Id="rId5" Type="http://schemas.openxmlformats.org/officeDocument/2006/relationships/image" Target="../media/image145.png"/><Relationship Id="rId15" Type="http://schemas.openxmlformats.org/officeDocument/2006/relationships/image" Target="../media/image154.jpg"/><Relationship Id="rId23" Type="http://schemas.openxmlformats.org/officeDocument/2006/relationships/image" Target="../media/image162.png"/><Relationship Id="rId28" Type="http://schemas.openxmlformats.org/officeDocument/2006/relationships/image" Target="../media/image167.png"/><Relationship Id="rId10" Type="http://schemas.openxmlformats.org/officeDocument/2006/relationships/image" Target="../media/image149.png"/><Relationship Id="rId19" Type="http://schemas.openxmlformats.org/officeDocument/2006/relationships/image" Target="../media/image158.png"/><Relationship Id="rId31" Type="http://schemas.openxmlformats.org/officeDocument/2006/relationships/image" Target="../media/image170.jpg"/><Relationship Id="rId4" Type="http://schemas.openxmlformats.org/officeDocument/2006/relationships/image" Target="../media/image144.png"/><Relationship Id="rId9" Type="http://schemas.openxmlformats.org/officeDocument/2006/relationships/image" Target="../media/image148.png"/><Relationship Id="rId14" Type="http://schemas.openxmlformats.org/officeDocument/2006/relationships/image" Target="../media/image153.png"/><Relationship Id="rId22" Type="http://schemas.openxmlformats.org/officeDocument/2006/relationships/image" Target="../media/image161.png"/><Relationship Id="rId27" Type="http://schemas.openxmlformats.org/officeDocument/2006/relationships/image" Target="../media/image166.jpg"/><Relationship Id="rId30" Type="http://schemas.openxmlformats.org/officeDocument/2006/relationships/image" Target="../media/image169.png"/><Relationship Id="rId8" Type="http://schemas.microsoft.com/office/2007/relationships/hdphoto" Target="../media/hdphoto5.wdp"/></Relationships>
</file>

<file path=ppt/slides/_rels/slide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77.emf"/><Relationship Id="rId7"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78.emf"/></Relationships>
</file>

<file path=ppt/slides/_rels/slide89.xml.rels><?xml version="1.0" encoding="UTF-8" standalone="yes"?>
<Relationships xmlns="http://schemas.openxmlformats.org/package/2006/relationships"><Relationship Id="rId3" Type="http://schemas.openxmlformats.org/officeDocument/2006/relationships/image" Target="../media/image177.emf"/><Relationship Id="rId7"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78.e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29.png"/><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5.png"/><Relationship Id="rId1" Type="http://schemas.openxmlformats.org/officeDocument/2006/relationships/slideLayout" Target="../slideLayouts/slideLayout51.xml"/><Relationship Id="rId4" Type="http://schemas.openxmlformats.org/officeDocument/2006/relationships/image" Target="../media/image18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dirty="0"/>
              <a:t>Azure Platform as a Service (PaaS)</a:t>
            </a:r>
          </a:p>
        </p:txBody>
      </p:sp>
      <p:sp>
        <p:nvSpPr>
          <p:cNvPr id="5" name="Subtitle 4"/>
          <p:cNvSpPr>
            <a:spLocks noGrp="1"/>
          </p:cNvSpPr>
          <p:nvPr>
            <p:ph type="subTitle" idx="1"/>
          </p:nvPr>
        </p:nvSpPr>
        <p:spPr/>
        <p:txBody>
          <a:bodyPr/>
          <a:lstStyle/>
          <a:p>
            <a:endParaRPr lang="en-GB"/>
          </a:p>
        </p:txBody>
      </p:sp>
    </p:spTree>
    <p:custDataLst>
      <p:tags r:id="rId1"/>
    </p:custDataLst>
    <p:extLst>
      <p:ext uri="{BB962C8B-B14F-4D97-AF65-F5344CB8AC3E}">
        <p14:creationId xmlns:p14="http://schemas.microsoft.com/office/powerpoint/2010/main" val="11209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39692-7ACD-42D9-806A-E0508DB65199}"/>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C02AE3D-EB79-4FE2-B000-AC86A63DAE60}"/>
              </a:ext>
            </a:extLst>
          </p:cNvPr>
          <p:cNvSpPr>
            <a:spLocks noGrp="1"/>
          </p:cNvSpPr>
          <p:nvPr>
            <p:ph type="title"/>
          </p:nvPr>
        </p:nvSpPr>
        <p:spPr/>
        <p:txBody>
          <a:bodyPr/>
          <a:lstStyle/>
          <a:p>
            <a:r>
              <a:rPr lang="en-US" dirty="0">
                <a:solidFill>
                  <a:schemeClr val="bg1"/>
                </a:solidFill>
              </a:rPr>
              <a:t>App Service Plans</a:t>
            </a:r>
          </a:p>
        </p:txBody>
      </p:sp>
      <p:sp>
        <p:nvSpPr>
          <p:cNvPr id="3" name="Text Placeholder 4">
            <a:extLst>
              <a:ext uri="{FF2B5EF4-FFF2-40B4-BE49-F238E27FC236}">
                <a16:creationId xmlns:a16="http://schemas.microsoft.com/office/drawing/2014/main" id="{63AEC37B-AFAE-4977-A7B9-ECEF4B467B0A}"/>
              </a:ext>
            </a:extLst>
          </p:cNvPr>
          <p:cNvSpPr>
            <a:spLocks noGrp="1"/>
          </p:cNvSpPr>
          <p:nvPr/>
        </p:nvSpPr>
        <p:spPr>
          <a:xfrm>
            <a:off x="617561" y="1859965"/>
            <a:ext cx="5394357"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r>
              <a:rPr kumimoji="0" lang="en-US" sz="2800" b="0" i="0" u="none" strike="noStrike" kern="1200" cap="none" spc="0" normalizeH="0" baseline="0" noProof="0" dirty="0">
                <a:ln>
                  <a:noFill/>
                </a:ln>
                <a:solidFill>
                  <a:srgbClr val="FFFFFF"/>
                </a:solidFill>
                <a:effectLst/>
                <a:uLnTx/>
                <a:uFillTx/>
                <a:latin typeface="Segoe UI"/>
                <a:cs typeface="Segoe UI" pitchFamily="34" charset="0"/>
              </a:rPr>
              <a:t>App Service Plans represent a set of features and capacity that you can share across your web apps </a:t>
            </a:r>
          </a:p>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endParaRPr kumimoji="0" lang="en-US" sz="2800" b="0" i="0" u="none" strike="noStrike" kern="1200" cap="none" spc="0" normalizeH="0" baseline="0" noProof="0" dirty="0">
              <a:ln>
                <a:noFill/>
              </a:ln>
              <a:solidFill>
                <a:srgbClr val="FFFFFF"/>
              </a:solidFill>
              <a:effectLst/>
              <a:uLnTx/>
              <a:uFillTx/>
              <a:latin typeface="Segoe UI"/>
              <a:cs typeface="Segoe UI" pitchFamily="34" charset="0"/>
            </a:endParaRPr>
          </a:p>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r>
              <a:rPr kumimoji="0" lang="en-US" sz="2800" b="0" i="0" u="none" strike="noStrike" kern="1200" cap="none" spc="0" normalizeH="0" baseline="0" noProof="0" dirty="0">
                <a:ln>
                  <a:noFill/>
                </a:ln>
                <a:solidFill>
                  <a:srgbClr val="FFFFFF"/>
                </a:solidFill>
                <a:effectLst/>
                <a:uLnTx/>
                <a:uFillTx/>
                <a:latin typeface="Segoe UI"/>
                <a:cs typeface="Segoe UI" pitchFamily="34" charset="0"/>
              </a:rPr>
              <a:t>You can have multiple plans to support deployments of separate tiers of feature and capabilities</a:t>
            </a:r>
          </a:p>
          <a:p>
            <a:pPr marL="285750" marR="0" lvl="0" indent="-285750" algn="l" defTabSz="1109758" rtl="0" eaLnBrk="1" fontAlgn="auto" latinLnBrk="0" hangingPunct="1">
              <a:lnSpc>
                <a:spcPct val="110000"/>
              </a:lnSpc>
              <a:spcBef>
                <a:spcPct val="20000"/>
              </a:spcBef>
              <a:spcAft>
                <a:spcPts val="0"/>
              </a:spcAft>
              <a:buClr>
                <a:srgbClr val="1A1A1A"/>
              </a:buClr>
              <a:buSzPct val="100000"/>
              <a:buFont typeface="Arial"/>
              <a:buChar char="•"/>
              <a:tabLst/>
              <a:defRPr/>
            </a:pPr>
            <a:endParaRPr kumimoji="0" lang="en-US" sz="2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pic>
        <p:nvPicPr>
          <p:cNvPr id="4" name="Picture 3">
            <a:extLst>
              <a:ext uri="{FF2B5EF4-FFF2-40B4-BE49-F238E27FC236}">
                <a16:creationId xmlns:a16="http://schemas.microsoft.com/office/drawing/2014/main" id="{6DEBA86E-4594-4006-B9D8-FD52F6FBBECC}"/>
              </a:ext>
            </a:extLst>
          </p:cNvPr>
          <p:cNvPicPr>
            <a:picLocks noChangeAspect="1"/>
          </p:cNvPicPr>
          <p:nvPr/>
        </p:nvPicPr>
        <p:blipFill>
          <a:blip r:embed="rId2"/>
          <a:stretch>
            <a:fillRect/>
          </a:stretch>
        </p:blipFill>
        <p:spPr>
          <a:xfrm>
            <a:off x="7428037" y="3937800"/>
            <a:ext cx="955234" cy="880068"/>
          </a:xfrm>
          <a:prstGeom prst="rect">
            <a:avLst/>
          </a:prstGeom>
        </p:spPr>
      </p:pic>
      <p:sp>
        <p:nvSpPr>
          <p:cNvPr id="6" name="Rectangle 5"/>
          <p:cNvSpPr/>
          <p:nvPr/>
        </p:nvSpPr>
        <p:spPr>
          <a:xfrm>
            <a:off x="7112876" y="1258528"/>
            <a:ext cx="4371201" cy="376330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8470390" y="4268417"/>
            <a:ext cx="2696572"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App </a:t>
            </a:r>
            <a:r>
              <a:rPr kumimoji="0" lang="en-US" sz="2800" b="0" i="0" u="none" strike="noStrike" kern="1200" cap="none" spc="0" normalizeH="0" baseline="0" noProof="0">
                <a:ln>
                  <a:noFill/>
                </a:ln>
                <a:solidFill>
                  <a:srgbClr val="1A1A1A"/>
                </a:solidFill>
                <a:effectLst/>
                <a:uLnTx/>
                <a:uFillTx/>
                <a:latin typeface="Segoe UI"/>
                <a:ea typeface="+mn-ea"/>
                <a:cs typeface="+mn-cs"/>
              </a:rPr>
              <a:t>Service Plan</a:t>
            </a:r>
          </a:p>
        </p:txBody>
      </p:sp>
      <p:grpSp>
        <p:nvGrpSpPr>
          <p:cNvPr id="11" name="Group 10"/>
          <p:cNvGrpSpPr/>
          <p:nvPr/>
        </p:nvGrpSpPr>
        <p:grpSpPr>
          <a:xfrm>
            <a:off x="9260699" y="1702668"/>
            <a:ext cx="1573161" cy="1878732"/>
            <a:chOff x="7384026" y="1550268"/>
            <a:chExt cx="1573161" cy="1878732"/>
          </a:xfrm>
        </p:grpSpPr>
        <p:pic>
          <p:nvPicPr>
            <p:cNvPr id="8" name="Picture 7">
              <a:extLst>
                <a:ext uri="{FF2B5EF4-FFF2-40B4-BE49-F238E27FC236}">
                  <a16:creationId xmlns:a16="http://schemas.microsoft.com/office/drawing/2014/main" id="{93825973-D951-45DB-AA9A-BA8FDCAD97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1420" y="1690688"/>
              <a:ext cx="1201309" cy="1201309"/>
            </a:xfrm>
            <a:prstGeom prst="rect">
              <a:avLst/>
            </a:prstGeom>
          </p:spPr>
        </p:pic>
        <p:sp>
          <p:nvSpPr>
            <p:cNvPr id="9" name="TextBox 8"/>
            <p:cNvSpPr txBox="1"/>
            <p:nvPr/>
          </p:nvSpPr>
          <p:spPr>
            <a:xfrm>
              <a:off x="7639687" y="2954825"/>
              <a:ext cx="10447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Web App</a:t>
              </a:r>
            </a:p>
          </p:txBody>
        </p:sp>
        <p:sp>
          <p:nvSpPr>
            <p:cNvPr id="10" name="Rectangle 9"/>
            <p:cNvSpPr/>
            <p:nvPr/>
          </p:nvSpPr>
          <p:spPr>
            <a:xfrm>
              <a:off x="7384026" y="1550268"/>
              <a:ext cx="1573161" cy="1878732"/>
            </a:xfrm>
            <a:prstGeom prst="rect">
              <a:avLst/>
            </a:prstGeom>
            <a:noFill/>
            <a:ln w="571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p:cNvGrpSpPr/>
          <p:nvPr/>
        </p:nvGrpSpPr>
        <p:grpSpPr>
          <a:xfrm>
            <a:off x="7364304" y="1702668"/>
            <a:ext cx="1573161" cy="1878732"/>
            <a:chOff x="7384026" y="1550268"/>
            <a:chExt cx="1573161" cy="1878732"/>
          </a:xfrm>
        </p:grpSpPr>
        <p:sp>
          <p:nvSpPr>
            <p:cNvPr id="15" name="Rectangle 14"/>
            <p:cNvSpPr/>
            <p:nvPr/>
          </p:nvSpPr>
          <p:spPr>
            <a:xfrm>
              <a:off x="7384026" y="1550268"/>
              <a:ext cx="1573161" cy="1878732"/>
            </a:xfrm>
            <a:prstGeom prst="rect">
              <a:avLst/>
            </a:prstGeom>
            <a:solidFill>
              <a:schemeClr val="bg1"/>
            </a:solidFill>
            <a:ln w="571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93825973-D951-45DB-AA9A-BA8FDCAD97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1420" y="1690688"/>
              <a:ext cx="1201309" cy="1201309"/>
            </a:xfrm>
            <a:prstGeom prst="rect">
              <a:avLst/>
            </a:prstGeom>
          </p:spPr>
        </p:pic>
        <p:sp>
          <p:nvSpPr>
            <p:cNvPr id="14" name="TextBox 13"/>
            <p:cNvSpPr txBox="1"/>
            <p:nvPr/>
          </p:nvSpPr>
          <p:spPr>
            <a:xfrm>
              <a:off x="7639687" y="2954825"/>
              <a:ext cx="10447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Web App</a:t>
              </a:r>
            </a:p>
          </p:txBody>
        </p:sp>
      </p:grpSp>
      <p:sp>
        <p:nvSpPr>
          <p:cNvPr id="16" name="TextBox 15"/>
          <p:cNvSpPr txBox="1"/>
          <p:nvPr/>
        </p:nvSpPr>
        <p:spPr>
          <a:xfrm>
            <a:off x="10916633" y="3161746"/>
            <a:ext cx="595035" cy="58477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mr-IN" sz="3200" b="1" i="0" u="none" strike="noStrike" kern="1200" cap="none" spc="0" normalizeH="0" baseline="0" noProof="0">
                <a:ln>
                  <a:noFill/>
                </a:ln>
                <a:solidFill>
                  <a:srgbClr val="1A1A1A"/>
                </a:solidFill>
                <a:effectLst/>
                <a:uLnTx/>
                <a:uFillTx/>
                <a:latin typeface="Segoe UI"/>
                <a:ea typeface="+mn-ea"/>
                <a:cs typeface="+mn-cs"/>
              </a:rPr>
              <a:t>…</a:t>
            </a:r>
            <a:endParaRPr kumimoji="0" lang="en-US" sz="3200" b="1"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8254913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B955-E420-4B26-B888-C33E9BBB8DB4}"/>
              </a:ext>
            </a:extLst>
          </p:cNvPr>
          <p:cNvSpPr>
            <a:spLocks noGrp="1"/>
          </p:cNvSpPr>
          <p:nvPr>
            <p:ph type="title"/>
          </p:nvPr>
        </p:nvSpPr>
        <p:spPr/>
        <p:txBody>
          <a:bodyPr/>
          <a:lstStyle/>
          <a:p>
            <a:r>
              <a:rPr lang="en-US" dirty="0"/>
              <a:t>QuickStart Templates</a:t>
            </a:r>
          </a:p>
        </p:txBody>
      </p:sp>
      <p:sp>
        <p:nvSpPr>
          <p:cNvPr id="3" name="Text Placeholder 2">
            <a:extLst>
              <a:ext uri="{FF2B5EF4-FFF2-40B4-BE49-F238E27FC236}">
                <a16:creationId xmlns:a16="http://schemas.microsoft.com/office/drawing/2014/main" id="{493F4D70-4F38-4DFA-9B84-08B86F453FB6}"/>
              </a:ext>
            </a:extLst>
          </p:cNvPr>
          <p:cNvSpPr>
            <a:spLocks noGrp="1"/>
          </p:cNvSpPr>
          <p:nvPr>
            <p:ph type="body" sz="quarter" idx="10"/>
          </p:nvPr>
        </p:nvSpPr>
        <p:spPr>
          <a:xfrm>
            <a:off x="584200" y="1435497"/>
            <a:ext cx="4867031" cy="3102388"/>
          </a:xfrm>
        </p:spPr>
        <p:txBody>
          <a:bodyPr/>
          <a:lstStyle/>
          <a:p>
            <a:r>
              <a:rPr lang="en-US" dirty="0"/>
              <a:t>Resource Manager templates provided by the Azure community</a:t>
            </a:r>
          </a:p>
          <a:p>
            <a:r>
              <a:rPr lang="en-US" dirty="0"/>
              <a:t>Provides everything you need to deploy your solution or  serves as a starting point for your template</a:t>
            </a:r>
          </a:p>
        </p:txBody>
      </p:sp>
      <p:pic>
        <p:nvPicPr>
          <p:cNvPr id="4" name="Picture 3" descr="Screenshot of the QuickStart templates page. A template to create a storage account is shown. ">
            <a:extLst>
              <a:ext uri="{FF2B5EF4-FFF2-40B4-BE49-F238E27FC236}">
                <a16:creationId xmlns:a16="http://schemas.microsoft.com/office/drawing/2014/main" id="{69AE4533-D40C-4B3F-8DDD-17A1B3E6AE18}"/>
              </a:ext>
            </a:extLst>
          </p:cNvPr>
          <p:cNvPicPr>
            <a:picLocks noChangeAspect="1"/>
          </p:cNvPicPr>
          <p:nvPr/>
        </p:nvPicPr>
        <p:blipFill>
          <a:blip r:embed="rId3"/>
          <a:stretch>
            <a:fillRect/>
          </a:stretch>
        </p:blipFill>
        <p:spPr>
          <a:xfrm>
            <a:off x="5652722" y="1367936"/>
            <a:ext cx="6115050" cy="4200526"/>
          </a:xfrm>
          <a:prstGeom prst="rect">
            <a:avLst/>
          </a:prstGeom>
          <a:ln>
            <a:solidFill>
              <a:schemeClr val="tx1"/>
            </a:solidFill>
          </a:ln>
        </p:spPr>
      </p:pic>
      <p:sp>
        <p:nvSpPr>
          <p:cNvPr id="5" name="Rectangle 4">
            <a:extLst>
              <a:ext uri="{FF2B5EF4-FFF2-40B4-BE49-F238E27FC236}">
                <a16:creationId xmlns:a16="http://schemas.microsoft.com/office/drawing/2014/main" id="{EF6C3EAF-75AA-473F-9284-F0FD553BBFD9}"/>
              </a:ext>
            </a:extLst>
          </p:cNvPr>
          <p:cNvSpPr/>
          <p:nvPr/>
        </p:nvSpPr>
        <p:spPr>
          <a:xfrm>
            <a:off x="1406879" y="5992761"/>
            <a:ext cx="9140066" cy="523220"/>
          </a:xfrm>
          <a:prstGeom prst="rect">
            <a:avLst/>
          </a:prstGeom>
          <a:solidFill>
            <a:schemeClr val="bg2"/>
          </a:solid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https://azure.microsoft.com/en-us/resources/templates/ </a:t>
            </a:r>
          </a:p>
        </p:txBody>
      </p:sp>
    </p:spTree>
    <p:extLst>
      <p:ext uri="{BB962C8B-B14F-4D97-AF65-F5344CB8AC3E}">
        <p14:creationId xmlns:p14="http://schemas.microsoft.com/office/powerpoint/2010/main" val="58451149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17A30D24-7953-47AF-BA80-5CDC48224F65}"/>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defTabSz="914400">
              <a:lnSpc>
                <a:spcPct val="90000"/>
              </a:lnSpc>
            </a:pPr>
            <a:r>
              <a:rPr lang="en-US" sz="4800" kern="1200">
                <a:solidFill>
                  <a:srgbClr val="FFFFFF"/>
                </a:solidFill>
                <a:latin typeface="+mj-lt"/>
                <a:ea typeface="+mj-ea"/>
                <a:cs typeface="+mj-cs"/>
              </a:rPr>
              <a:t>Save a deployment</a:t>
            </a:r>
          </a:p>
        </p:txBody>
      </p:sp>
      <p:pic>
        <p:nvPicPr>
          <p:cNvPr id="4" name="Picture 3">
            <a:extLst>
              <a:ext uri="{FF2B5EF4-FFF2-40B4-BE49-F238E27FC236}">
                <a16:creationId xmlns:a16="http://schemas.microsoft.com/office/drawing/2014/main" id="{01EED4E4-997B-485E-BBFE-999D51A0D6D3}"/>
              </a:ext>
            </a:extLst>
          </p:cNvPr>
          <p:cNvPicPr>
            <a:picLocks noChangeAspect="1"/>
          </p:cNvPicPr>
          <p:nvPr/>
        </p:nvPicPr>
        <p:blipFill>
          <a:blip r:embed="rId2"/>
          <a:stretch>
            <a:fillRect/>
          </a:stretch>
        </p:blipFill>
        <p:spPr>
          <a:xfrm>
            <a:off x="5153822" y="524836"/>
            <a:ext cx="6553545" cy="5816270"/>
          </a:xfrm>
          <a:prstGeom prst="rect">
            <a:avLst/>
          </a:prstGeom>
        </p:spPr>
      </p:pic>
    </p:spTree>
    <p:extLst>
      <p:ext uri="{BB962C8B-B14F-4D97-AF65-F5344CB8AC3E}">
        <p14:creationId xmlns:p14="http://schemas.microsoft.com/office/powerpoint/2010/main" val="22101679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defTabSz="914400">
              <a:lnSpc>
                <a:spcPct val="90000"/>
              </a:lnSpc>
            </a:pPr>
            <a:r>
              <a:rPr lang="en-US" sz="2800" kern="1200">
                <a:solidFill>
                  <a:schemeClr val="tx1"/>
                </a:solidFill>
                <a:latin typeface="+mj-lt"/>
                <a:ea typeface="+mj-ea"/>
                <a:cs typeface="+mj-cs"/>
              </a:rPr>
              <a:t>Virtual Machine Extensions</a:t>
            </a:r>
          </a:p>
        </p:txBody>
      </p:sp>
      <p:sp>
        <p:nvSpPr>
          <p:cNvPr id="3" name="Text Placeholder 2">
            <a:extLst>
              <a:ext uri="{FF2B5EF4-FFF2-40B4-BE49-F238E27FC236}">
                <a16:creationId xmlns:a16="http://schemas.microsoft.com/office/drawing/2014/main" id="{5894A69C-958A-49B2-A75A-434C9DA2786F}"/>
              </a:ext>
            </a:extLst>
          </p:cNvPr>
          <p:cNvSpPr>
            <a:spLocks noGrp="1"/>
          </p:cNvSpPr>
          <p:nvPr>
            <p:ph type="body" sz="quarter" idx="10"/>
          </p:nvPr>
        </p:nvSpPr>
        <p:spPr>
          <a:xfrm>
            <a:off x="643468" y="2638043"/>
            <a:ext cx="3363974" cy="3415623"/>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1700">
                <a:solidFill>
                  <a:schemeClr val="tx1"/>
                </a:solidFill>
                <a:latin typeface="+mn-lt"/>
                <a:cs typeface="+mn-cs"/>
              </a:rPr>
              <a:t>Extensions are small applications that provide post-deployment VM configuration and automation tasks</a:t>
            </a:r>
          </a:p>
          <a:p>
            <a:pPr lvl="0" defTabSz="914400">
              <a:lnSpc>
                <a:spcPct val="90000"/>
              </a:lnSpc>
              <a:buFont typeface="Arial" panose="020B0604020202020204" pitchFamily="34" charset="0"/>
              <a:buChar char="•"/>
            </a:pPr>
            <a:r>
              <a:rPr lang="en-US" sz="1700">
                <a:solidFill>
                  <a:schemeClr val="tx1"/>
                </a:solidFill>
                <a:latin typeface="+mn-lt"/>
                <a:cs typeface="+mn-cs"/>
              </a:rPr>
              <a:t>Managed with Azure CLI, PowerShell, Azure Resource Manager templates, and the Azure portal</a:t>
            </a:r>
          </a:p>
          <a:p>
            <a:pPr lvl="0" defTabSz="914400">
              <a:lnSpc>
                <a:spcPct val="90000"/>
              </a:lnSpc>
              <a:buFont typeface="Arial" panose="020B0604020202020204" pitchFamily="34" charset="0"/>
              <a:buChar char="•"/>
            </a:pPr>
            <a:r>
              <a:rPr lang="en-US" sz="1700">
                <a:solidFill>
                  <a:schemeClr val="tx1"/>
                </a:solidFill>
                <a:latin typeface="+mn-lt"/>
                <a:cs typeface="+mn-cs"/>
              </a:rPr>
              <a:t>Bundled with a new VM deployment or run against any existing system</a:t>
            </a:r>
          </a:p>
          <a:p>
            <a:pPr lvl="0" defTabSz="914400">
              <a:lnSpc>
                <a:spcPct val="90000"/>
              </a:lnSpc>
              <a:buFont typeface="Arial" panose="020B0604020202020204" pitchFamily="34" charset="0"/>
              <a:buChar char="•"/>
            </a:pPr>
            <a:r>
              <a:rPr lang="en-US" sz="1700">
                <a:solidFill>
                  <a:schemeClr val="tx1"/>
                </a:solidFill>
                <a:latin typeface="+mn-lt"/>
                <a:cs typeface="+mn-cs"/>
              </a:rPr>
              <a:t>Different for Windows and Linux machines.</a:t>
            </a:r>
          </a:p>
        </p:txBody>
      </p:sp>
      <p:pic>
        <p:nvPicPr>
          <p:cNvPr id="2" name="Picture 1">
            <a:extLst>
              <a:ext uri="{FF2B5EF4-FFF2-40B4-BE49-F238E27FC236}">
                <a16:creationId xmlns:a16="http://schemas.microsoft.com/office/drawing/2014/main" id="{A5E21E3D-D553-4B62-94AF-0BB431C097DA}"/>
              </a:ext>
            </a:extLst>
          </p:cNvPr>
          <p:cNvPicPr>
            <a:picLocks noChangeAspect="1"/>
          </p:cNvPicPr>
          <p:nvPr/>
        </p:nvPicPr>
        <p:blipFill>
          <a:blip r:embed="rId3"/>
          <a:stretch>
            <a:fillRect/>
          </a:stretch>
        </p:blipFill>
        <p:spPr>
          <a:xfrm>
            <a:off x="5297763" y="754498"/>
            <a:ext cx="6250769" cy="5188137"/>
          </a:xfrm>
          <a:prstGeom prst="rect">
            <a:avLst/>
          </a:prstGeom>
        </p:spPr>
      </p:pic>
    </p:spTree>
    <p:extLst>
      <p:ext uri="{BB962C8B-B14F-4D97-AF65-F5344CB8AC3E}">
        <p14:creationId xmlns:p14="http://schemas.microsoft.com/office/powerpoint/2010/main" val="3629683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Custom Script Extensions</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84201" y="1435100"/>
            <a:ext cx="6145783" cy="3791807"/>
          </a:xfrm>
        </p:spPr>
        <p:txBody>
          <a:bodyPr/>
          <a:lstStyle/>
          <a:p>
            <a:r>
              <a:rPr lang="en-US" dirty="0"/>
              <a:t>Extension scripts can be simple or complex</a:t>
            </a:r>
          </a:p>
          <a:p>
            <a:r>
              <a:rPr lang="en-US" dirty="0"/>
              <a:t>Extensions have 90 minutes to run</a:t>
            </a:r>
          </a:p>
          <a:p>
            <a:r>
              <a:rPr lang="en-US" dirty="0"/>
              <a:t>Double check dependencies to ensure availability</a:t>
            </a:r>
          </a:p>
          <a:p>
            <a:r>
              <a:rPr lang="en-US" dirty="0"/>
              <a:t>Account for any errors  that might occur </a:t>
            </a:r>
          </a:p>
          <a:p>
            <a:r>
              <a:rPr lang="en-US" dirty="0"/>
              <a:t>Protect/encrypt sensitive information</a:t>
            </a:r>
          </a:p>
        </p:txBody>
      </p:sp>
      <p:sp>
        <p:nvSpPr>
          <p:cNvPr id="4" name="Rectangle 3">
            <a:extLst>
              <a:ext uri="{FF2B5EF4-FFF2-40B4-BE49-F238E27FC236}">
                <a16:creationId xmlns:a16="http://schemas.microsoft.com/office/drawing/2014/main" id="{31EB11A7-DED9-4FB7-A268-D4ADE0FBAB58}"/>
              </a:ext>
            </a:extLst>
          </p:cNvPr>
          <p:cNvSpPr/>
          <p:nvPr/>
        </p:nvSpPr>
        <p:spPr>
          <a:xfrm>
            <a:off x="722376" y="5748451"/>
            <a:ext cx="10415016" cy="46166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2D050"/>
                </a:solidFill>
                <a:effectLst/>
                <a:uLnTx/>
                <a:uFillTx/>
                <a:latin typeface="Segoe UI Emoji" panose="020B0502040204020203" pitchFamily="34" charset="0"/>
                <a:ea typeface="+mn-ea"/>
                <a:cs typeface="+mn-cs"/>
              </a:rPr>
              <a:t>✔️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For PowerShell use the Set-AzVmCustomScriptExtension command </a:t>
            </a:r>
          </a:p>
        </p:txBody>
      </p:sp>
      <p:pic>
        <p:nvPicPr>
          <p:cNvPr id="2" name="Picture 1">
            <a:extLst>
              <a:ext uri="{FF2B5EF4-FFF2-40B4-BE49-F238E27FC236}">
                <a16:creationId xmlns:a16="http://schemas.microsoft.com/office/drawing/2014/main" id="{F532C422-A4FB-446E-BC9D-7361F36AC43A}"/>
              </a:ext>
            </a:extLst>
          </p:cNvPr>
          <p:cNvPicPr>
            <a:picLocks noChangeAspect="1"/>
          </p:cNvPicPr>
          <p:nvPr/>
        </p:nvPicPr>
        <p:blipFill>
          <a:blip r:embed="rId3"/>
          <a:stretch>
            <a:fillRect/>
          </a:stretch>
        </p:blipFill>
        <p:spPr>
          <a:xfrm>
            <a:off x="7442896" y="1669798"/>
            <a:ext cx="3694496" cy="2889754"/>
          </a:xfrm>
          <a:prstGeom prst="rect">
            <a:avLst/>
          </a:prstGeom>
        </p:spPr>
      </p:pic>
    </p:spTree>
    <p:extLst>
      <p:ext uri="{BB962C8B-B14F-4D97-AF65-F5344CB8AC3E}">
        <p14:creationId xmlns:p14="http://schemas.microsoft.com/office/powerpoint/2010/main" val="220979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A33382BA-9A32-4C98-8F4B-62A2C954E366}"/>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defTabSz="914400">
              <a:lnSpc>
                <a:spcPct val="90000"/>
              </a:lnSpc>
            </a:pPr>
            <a:r>
              <a:rPr lang="en-US" sz="5400" dirty="0">
                <a:solidFill>
                  <a:schemeClr val="bg1">
                    <a:lumMod val="95000"/>
                    <a:lumOff val="5000"/>
                  </a:schemeClr>
                </a:solidFill>
                <a:ea typeface="+mj-ea"/>
                <a:cs typeface="+mj-cs"/>
              </a:rPr>
              <a:t>Demo</a:t>
            </a:r>
            <a:br>
              <a:rPr lang="en-US" sz="5400" dirty="0">
                <a:solidFill>
                  <a:schemeClr val="bg1">
                    <a:lumMod val="95000"/>
                    <a:lumOff val="5000"/>
                  </a:schemeClr>
                </a:solidFill>
                <a:ea typeface="+mj-ea"/>
                <a:cs typeface="+mj-cs"/>
              </a:rPr>
            </a:br>
            <a:r>
              <a:rPr lang="en-US" dirty="0">
                <a:solidFill>
                  <a:schemeClr val="bg1">
                    <a:lumMod val="95000"/>
                    <a:lumOff val="5000"/>
                  </a:schemeClr>
                </a:solidFill>
                <a:ea typeface="+mj-ea"/>
                <a:cs typeface="+mj-cs"/>
              </a:rPr>
              <a:t>Create a VM using ARM Template</a:t>
            </a:r>
            <a:endParaRPr lang="en-US" sz="5400" dirty="0">
              <a:solidFill>
                <a:schemeClr val="bg1">
                  <a:lumMod val="95000"/>
                  <a:lumOff val="5000"/>
                </a:schemeClr>
              </a:solidFill>
              <a:ea typeface="+mj-ea"/>
              <a:cs typeface="+mj-cs"/>
            </a:endParaRPr>
          </a:p>
        </p:txBody>
      </p:sp>
    </p:spTree>
    <p:extLst>
      <p:ext uri="{BB962C8B-B14F-4D97-AF65-F5344CB8AC3E}">
        <p14:creationId xmlns:p14="http://schemas.microsoft.com/office/powerpoint/2010/main" val="332402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9F19-C6F3-47C3-AF27-51072D315C35}"/>
              </a:ext>
            </a:extLst>
          </p:cNvPr>
          <p:cNvSpPr>
            <a:spLocks noGrp="1"/>
          </p:cNvSpPr>
          <p:nvPr>
            <p:ph type="title"/>
          </p:nvPr>
        </p:nvSpPr>
        <p:spPr/>
        <p:txBody>
          <a:bodyPr/>
          <a:lstStyle/>
          <a:p>
            <a:r>
              <a:rPr lang="en-US" dirty="0"/>
              <a:t>Azure DevOps Variable Groups</a:t>
            </a:r>
          </a:p>
        </p:txBody>
      </p:sp>
      <p:pic>
        <p:nvPicPr>
          <p:cNvPr id="3" name="Picture 2">
            <a:extLst>
              <a:ext uri="{FF2B5EF4-FFF2-40B4-BE49-F238E27FC236}">
                <a16:creationId xmlns:a16="http://schemas.microsoft.com/office/drawing/2014/main" id="{56BBFF3B-BE6B-482D-9F91-4146066C19A8}"/>
              </a:ext>
            </a:extLst>
          </p:cNvPr>
          <p:cNvPicPr>
            <a:picLocks noChangeAspect="1"/>
          </p:cNvPicPr>
          <p:nvPr/>
        </p:nvPicPr>
        <p:blipFill>
          <a:blip r:embed="rId2"/>
          <a:stretch>
            <a:fillRect/>
          </a:stretch>
        </p:blipFill>
        <p:spPr>
          <a:xfrm>
            <a:off x="6502400" y="1155397"/>
            <a:ext cx="5421019" cy="4700411"/>
          </a:xfrm>
          <a:prstGeom prst="rect">
            <a:avLst/>
          </a:prstGeom>
        </p:spPr>
      </p:pic>
      <p:pic>
        <p:nvPicPr>
          <p:cNvPr id="4" name="Picture 3">
            <a:extLst>
              <a:ext uri="{FF2B5EF4-FFF2-40B4-BE49-F238E27FC236}">
                <a16:creationId xmlns:a16="http://schemas.microsoft.com/office/drawing/2014/main" id="{DD6E3E22-3727-40B9-A0A4-56BC232AACC7}"/>
              </a:ext>
            </a:extLst>
          </p:cNvPr>
          <p:cNvPicPr>
            <a:picLocks noChangeAspect="1"/>
          </p:cNvPicPr>
          <p:nvPr/>
        </p:nvPicPr>
        <p:blipFill>
          <a:blip r:embed="rId3"/>
          <a:stretch>
            <a:fillRect/>
          </a:stretch>
        </p:blipFill>
        <p:spPr>
          <a:xfrm>
            <a:off x="190562" y="1193800"/>
            <a:ext cx="5947079" cy="4623605"/>
          </a:xfrm>
          <a:prstGeom prst="rect">
            <a:avLst/>
          </a:prstGeom>
        </p:spPr>
      </p:pic>
    </p:spTree>
    <p:extLst>
      <p:ext uri="{BB962C8B-B14F-4D97-AF65-F5344CB8AC3E}">
        <p14:creationId xmlns:p14="http://schemas.microsoft.com/office/powerpoint/2010/main" val="144990422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a:xfrm>
            <a:off x="129439" y="116498"/>
            <a:ext cx="12218868" cy="758022"/>
          </a:xfrm>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812801" y="1295401"/>
            <a:ext cx="4457700" cy="1846659"/>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Create Variable Groups to match each release</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Tweak the values for each</a:t>
            </a:r>
          </a:p>
          <a:p>
            <a:pPr algn="l"/>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A384EFD-1AF4-419C-B3D0-0D218B26049B}"/>
              </a:ext>
            </a:extLst>
          </p:cNvPr>
          <p:cNvPicPr>
            <a:picLocks noChangeAspect="1"/>
          </p:cNvPicPr>
          <p:nvPr/>
        </p:nvPicPr>
        <p:blipFill>
          <a:blip r:embed="rId2"/>
          <a:stretch>
            <a:fillRect/>
          </a:stretch>
        </p:blipFill>
        <p:spPr>
          <a:xfrm>
            <a:off x="1016000" y="3225800"/>
            <a:ext cx="3953904" cy="2531515"/>
          </a:xfrm>
          <a:prstGeom prst="rect">
            <a:avLst/>
          </a:prstGeom>
        </p:spPr>
      </p:pic>
      <p:pic>
        <p:nvPicPr>
          <p:cNvPr id="6" name="Picture 5">
            <a:extLst>
              <a:ext uri="{FF2B5EF4-FFF2-40B4-BE49-F238E27FC236}">
                <a16:creationId xmlns:a16="http://schemas.microsoft.com/office/drawing/2014/main" id="{2246B8A7-E4A8-4F7A-A96C-072AE61F6ABD}"/>
              </a:ext>
            </a:extLst>
          </p:cNvPr>
          <p:cNvPicPr>
            <a:picLocks noChangeAspect="1"/>
          </p:cNvPicPr>
          <p:nvPr/>
        </p:nvPicPr>
        <p:blipFill>
          <a:blip r:embed="rId3"/>
          <a:stretch>
            <a:fillRect/>
          </a:stretch>
        </p:blipFill>
        <p:spPr>
          <a:xfrm>
            <a:off x="5630357" y="1356800"/>
            <a:ext cx="6042567" cy="1803165"/>
          </a:xfrm>
          <a:prstGeom prst="rect">
            <a:avLst/>
          </a:prstGeom>
        </p:spPr>
      </p:pic>
      <p:pic>
        <p:nvPicPr>
          <p:cNvPr id="7" name="Picture 6">
            <a:extLst>
              <a:ext uri="{FF2B5EF4-FFF2-40B4-BE49-F238E27FC236}">
                <a16:creationId xmlns:a16="http://schemas.microsoft.com/office/drawing/2014/main" id="{A517A874-6A6F-4D3F-B0E7-424700CF7C28}"/>
              </a:ext>
            </a:extLst>
          </p:cNvPr>
          <p:cNvPicPr>
            <a:picLocks noChangeAspect="1"/>
          </p:cNvPicPr>
          <p:nvPr/>
        </p:nvPicPr>
        <p:blipFill>
          <a:blip r:embed="rId4"/>
          <a:stretch>
            <a:fillRect/>
          </a:stretch>
        </p:blipFill>
        <p:spPr>
          <a:xfrm>
            <a:off x="5630356" y="3774013"/>
            <a:ext cx="6112888" cy="1727187"/>
          </a:xfrm>
          <a:prstGeom prst="rect">
            <a:avLst/>
          </a:prstGeom>
        </p:spPr>
      </p:pic>
    </p:spTree>
    <p:extLst>
      <p:ext uri="{BB962C8B-B14F-4D97-AF65-F5344CB8AC3E}">
        <p14:creationId xmlns:p14="http://schemas.microsoft.com/office/powerpoint/2010/main" val="118450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740229" y="2737758"/>
            <a:ext cx="4457700" cy="1846659"/>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Create Releases for each environment</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Attach Repo as Artifact</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31" name="Picture 30">
            <a:extLst>
              <a:ext uri="{FF2B5EF4-FFF2-40B4-BE49-F238E27FC236}">
                <a16:creationId xmlns:a16="http://schemas.microsoft.com/office/drawing/2014/main" id="{BA67CE72-4A14-4308-B824-C3956088F553}"/>
              </a:ext>
            </a:extLst>
          </p:cNvPr>
          <p:cNvPicPr>
            <a:picLocks noChangeAspect="1"/>
          </p:cNvPicPr>
          <p:nvPr/>
        </p:nvPicPr>
        <p:blipFill>
          <a:blip r:embed="rId2"/>
          <a:stretch>
            <a:fillRect/>
          </a:stretch>
        </p:blipFill>
        <p:spPr>
          <a:xfrm>
            <a:off x="5560350" y="2025117"/>
            <a:ext cx="6430799" cy="3880385"/>
          </a:xfrm>
          <a:prstGeom prst="rect">
            <a:avLst/>
          </a:prstGeom>
        </p:spPr>
      </p:pic>
    </p:spTree>
    <p:extLst>
      <p:ext uri="{BB962C8B-B14F-4D97-AF65-F5344CB8AC3E}">
        <p14:creationId xmlns:p14="http://schemas.microsoft.com/office/powerpoint/2010/main" val="9360176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767443" y="3429000"/>
            <a:ext cx="4457700" cy="738664"/>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Link Variable Group to Release</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C0E3950F-3B27-46DD-AE02-9180DDD299CB}"/>
              </a:ext>
            </a:extLst>
          </p:cNvPr>
          <p:cNvPicPr>
            <a:picLocks noChangeAspect="1"/>
          </p:cNvPicPr>
          <p:nvPr/>
        </p:nvPicPr>
        <p:blipFill>
          <a:blip r:embed="rId2"/>
          <a:stretch>
            <a:fillRect/>
          </a:stretch>
        </p:blipFill>
        <p:spPr>
          <a:xfrm>
            <a:off x="6291943" y="1480457"/>
            <a:ext cx="5053757" cy="4875267"/>
          </a:xfrm>
          <a:prstGeom prst="rect">
            <a:avLst/>
          </a:prstGeom>
        </p:spPr>
      </p:pic>
    </p:spTree>
    <p:extLst>
      <p:ext uri="{BB962C8B-B14F-4D97-AF65-F5344CB8AC3E}">
        <p14:creationId xmlns:p14="http://schemas.microsoft.com/office/powerpoint/2010/main" val="2958158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859971" y="1572987"/>
            <a:ext cx="4457700" cy="738664"/>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Resource Group Deployment Task</a:t>
            </a:r>
          </a:p>
        </p:txBody>
      </p:sp>
      <p:pic>
        <p:nvPicPr>
          <p:cNvPr id="5" name="Picture 4">
            <a:extLst>
              <a:ext uri="{FF2B5EF4-FFF2-40B4-BE49-F238E27FC236}">
                <a16:creationId xmlns:a16="http://schemas.microsoft.com/office/drawing/2014/main" id="{F7EA21DF-3D77-4FDC-BB13-0152CD0F5C1F}"/>
              </a:ext>
            </a:extLst>
          </p:cNvPr>
          <p:cNvPicPr>
            <a:picLocks noChangeAspect="1"/>
          </p:cNvPicPr>
          <p:nvPr/>
        </p:nvPicPr>
        <p:blipFill>
          <a:blip r:embed="rId2"/>
          <a:stretch>
            <a:fillRect/>
          </a:stretch>
        </p:blipFill>
        <p:spPr>
          <a:xfrm>
            <a:off x="609601" y="2616201"/>
            <a:ext cx="5148943" cy="2891647"/>
          </a:xfrm>
          <a:prstGeom prst="rect">
            <a:avLst/>
          </a:prstGeom>
        </p:spPr>
      </p:pic>
      <p:pic>
        <p:nvPicPr>
          <p:cNvPr id="3" name="Picture 2">
            <a:extLst>
              <a:ext uri="{FF2B5EF4-FFF2-40B4-BE49-F238E27FC236}">
                <a16:creationId xmlns:a16="http://schemas.microsoft.com/office/drawing/2014/main" id="{F0D43D35-9997-47F8-B1FA-DA51726077FB}"/>
              </a:ext>
            </a:extLst>
          </p:cNvPr>
          <p:cNvPicPr>
            <a:picLocks noChangeAspect="1"/>
          </p:cNvPicPr>
          <p:nvPr/>
        </p:nvPicPr>
        <p:blipFill>
          <a:blip r:embed="rId3"/>
          <a:stretch>
            <a:fillRect/>
          </a:stretch>
        </p:blipFill>
        <p:spPr>
          <a:xfrm>
            <a:off x="6237515" y="1186545"/>
            <a:ext cx="5629832" cy="5447745"/>
          </a:xfrm>
          <a:prstGeom prst="rect">
            <a:avLst/>
          </a:prstGeom>
        </p:spPr>
      </p:pic>
    </p:spTree>
    <p:extLst>
      <p:ext uri="{BB962C8B-B14F-4D97-AF65-F5344CB8AC3E}">
        <p14:creationId xmlns:p14="http://schemas.microsoft.com/office/powerpoint/2010/main" val="1581735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60836" y="1777006"/>
            <a:ext cx="11070327" cy="4412779"/>
          </a:xfrm>
        </p:spPr>
        <p:txBody>
          <a:bodyPr>
            <a:normAutofit/>
          </a:bodyPr>
          <a:lstStyle/>
          <a:p>
            <a:pPr marL="457200" indent="-457200">
              <a:buFont typeface="Arial" charset="0"/>
              <a:buChar char="•"/>
            </a:pPr>
            <a:r>
              <a:rPr lang="en-US" sz="3200" dirty="0"/>
              <a:t>Microsoft managed VM</a:t>
            </a:r>
          </a:p>
          <a:p>
            <a:pPr marL="566997" lvl="2" indent="-342900">
              <a:buFont typeface="Arial" charset="0"/>
              <a:buChar char="•"/>
            </a:pPr>
            <a:r>
              <a:rPr lang="en-US" sz="2400" dirty="0"/>
              <a:t>Windows Server 2016</a:t>
            </a:r>
          </a:p>
          <a:p>
            <a:pPr marL="566997" lvl="2" indent="-342900">
              <a:buFont typeface="Arial" charset="0"/>
              <a:buChar char="•"/>
            </a:pPr>
            <a:r>
              <a:rPr lang="en-US" sz="2400" dirty="0"/>
              <a:t>IIS 10</a:t>
            </a:r>
          </a:p>
          <a:p>
            <a:pPr marL="457200" indent="-457200">
              <a:buFont typeface="Arial" charset="0"/>
              <a:buChar char="•"/>
            </a:pPr>
            <a:r>
              <a:rPr lang="en-US" sz="3200" dirty="0"/>
              <a:t>Updates applied automatically</a:t>
            </a:r>
          </a:p>
          <a:p>
            <a:pPr marL="457200" indent="-457200">
              <a:buFont typeface="Arial" charset="0"/>
              <a:buChar char="•"/>
            </a:pPr>
            <a:r>
              <a:rPr lang="en-US" sz="3200" dirty="0"/>
              <a:t>No Remote Desktop support</a:t>
            </a:r>
          </a:p>
          <a:p>
            <a:pPr marL="457200" indent="-457200">
              <a:buFont typeface="Arial" charset="0"/>
              <a:buChar char="•"/>
            </a:pPr>
            <a:r>
              <a:rPr lang="en-US" sz="3200" dirty="0"/>
              <a:t>Console via Azure portal</a:t>
            </a:r>
          </a:p>
          <a:p>
            <a:pPr marL="457200" indent="-457200">
              <a:buFont typeface="Arial" charset="0"/>
              <a:buChar char="•"/>
            </a:pPr>
            <a:endParaRPr lang="en-US" sz="32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Windows</a:t>
            </a:r>
            <a:endParaRPr lang="en-US" dirty="0"/>
          </a:p>
        </p:txBody>
      </p:sp>
      <p:pic>
        <p:nvPicPr>
          <p:cNvPr id="6" name="Picture 5">
            <a:extLst>
              <a:ext uri="{FF2B5EF4-FFF2-40B4-BE49-F238E27FC236}">
                <a16:creationId xmlns:a16="http://schemas.microsoft.com/office/drawing/2014/main" id="{6E581CBE-93EF-4CAF-A7DC-0513EACB3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5327" y="276357"/>
            <a:ext cx="978689" cy="978689"/>
          </a:xfrm>
          <a:prstGeom prst="rect">
            <a:avLst/>
          </a:prstGeom>
        </p:spPr>
      </p:pic>
      <p:pic>
        <p:nvPicPr>
          <p:cNvPr id="7" name="Picture 6">
            <a:extLst>
              <a:ext uri="{FF2B5EF4-FFF2-40B4-BE49-F238E27FC236}">
                <a16:creationId xmlns:a16="http://schemas.microsoft.com/office/drawing/2014/main" id="{25A782B6-7E16-45C2-9800-6E8F482ACB51}"/>
              </a:ext>
            </a:extLst>
          </p:cNvPr>
          <p:cNvPicPr>
            <a:picLocks noChangeAspect="1"/>
          </p:cNvPicPr>
          <p:nvPr/>
        </p:nvPicPr>
        <p:blipFill>
          <a:blip r:embed="rId3"/>
          <a:stretch>
            <a:fillRect/>
          </a:stretch>
        </p:blipFill>
        <p:spPr>
          <a:xfrm>
            <a:off x="11254931" y="755680"/>
            <a:ext cx="691173" cy="691173"/>
          </a:xfrm>
          <a:prstGeom prst="rect">
            <a:avLst/>
          </a:prstGeom>
        </p:spPr>
      </p:pic>
      <p:pic>
        <p:nvPicPr>
          <p:cNvPr id="8" name="Picture 7">
            <a:extLst>
              <a:ext uri="{FF2B5EF4-FFF2-40B4-BE49-F238E27FC236}">
                <a16:creationId xmlns:a16="http://schemas.microsoft.com/office/drawing/2014/main" id="{1727A302-9B5D-47BE-BC8A-4E8AACC6A5DC}"/>
              </a:ext>
            </a:extLst>
          </p:cNvPr>
          <p:cNvPicPr>
            <a:picLocks noChangeAspect="1"/>
          </p:cNvPicPr>
          <p:nvPr/>
        </p:nvPicPr>
        <p:blipFill>
          <a:blip r:embed="rId4"/>
          <a:stretch>
            <a:fillRect/>
          </a:stretch>
        </p:blipFill>
        <p:spPr>
          <a:xfrm>
            <a:off x="6478854" y="2116156"/>
            <a:ext cx="5847077" cy="3734477"/>
          </a:xfrm>
          <a:prstGeom prst="rect">
            <a:avLst/>
          </a:prstGeom>
          <a:ln>
            <a:solidFill>
              <a:schemeClr val="tx2"/>
            </a:solidFill>
          </a:ln>
        </p:spPr>
      </p:pic>
    </p:spTree>
    <p:extLst>
      <p:ext uri="{BB962C8B-B14F-4D97-AF65-F5344CB8AC3E}">
        <p14:creationId xmlns:p14="http://schemas.microsoft.com/office/powerpoint/2010/main" val="105730350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B516-46CC-47FC-95BF-4536F5496392}"/>
              </a:ext>
            </a:extLst>
          </p:cNvPr>
          <p:cNvSpPr>
            <a:spLocks noGrp="1"/>
          </p:cNvSpPr>
          <p:nvPr>
            <p:ph type="title"/>
          </p:nvPr>
        </p:nvSpPr>
        <p:spPr/>
        <p:txBody>
          <a:bodyPr/>
          <a:lstStyle/>
          <a:p>
            <a:r>
              <a:rPr lang="en-US" dirty="0"/>
              <a:t>Deployment triggered from here, not portal</a:t>
            </a:r>
          </a:p>
        </p:txBody>
      </p:sp>
      <p:pic>
        <p:nvPicPr>
          <p:cNvPr id="3" name="Picture 2">
            <a:extLst>
              <a:ext uri="{FF2B5EF4-FFF2-40B4-BE49-F238E27FC236}">
                <a16:creationId xmlns:a16="http://schemas.microsoft.com/office/drawing/2014/main" id="{55613A97-0758-453F-891D-58917104B26F}"/>
              </a:ext>
            </a:extLst>
          </p:cNvPr>
          <p:cNvPicPr>
            <a:picLocks noChangeAspect="1"/>
          </p:cNvPicPr>
          <p:nvPr/>
        </p:nvPicPr>
        <p:blipFill>
          <a:blip r:embed="rId2"/>
          <a:stretch>
            <a:fillRect/>
          </a:stretch>
        </p:blipFill>
        <p:spPr>
          <a:xfrm>
            <a:off x="4771296" y="1667950"/>
            <a:ext cx="7014581" cy="4360301"/>
          </a:xfrm>
          <a:prstGeom prst="rect">
            <a:avLst/>
          </a:prstGeom>
        </p:spPr>
      </p:pic>
      <p:sp>
        <p:nvSpPr>
          <p:cNvPr id="4" name="TextBox 3">
            <a:extLst>
              <a:ext uri="{FF2B5EF4-FFF2-40B4-BE49-F238E27FC236}">
                <a16:creationId xmlns:a16="http://schemas.microsoft.com/office/drawing/2014/main" id="{CBA7C193-90E7-44F8-87E9-8D64879853EE}"/>
              </a:ext>
            </a:extLst>
          </p:cNvPr>
          <p:cNvSpPr txBox="1"/>
          <p:nvPr/>
        </p:nvSpPr>
        <p:spPr>
          <a:xfrm>
            <a:off x="97971" y="2831849"/>
            <a:ext cx="4457700" cy="1107996"/>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Deployments are Triggered from Azure DevOps, not from the Azure Portal</a:t>
            </a:r>
          </a:p>
        </p:txBody>
      </p:sp>
    </p:spTree>
    <p:extLst>
      <p:ext uri="{BB962C8B-B14F-4D97-AF65-F5344CB8AC3E}">
        <p14:creationId xmlns:p14="http://schemas.microsoft.com/office/powerpoint/2010/main" val="5144213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CI/CD for Azure App Service</a:t>
            </a:r>
          </a:p>
        </p:txBody>
      </p:sp>
      <p:pic>
        <p:nvPicPr>
          <p:cNvPr id="6" name="Picture 5"/>
          <p:cNvPicPr>
            <a:picLocks noChangeAspect="1"/>
          </p:cNvPicPr>
          <p:nvPr/>
        </p:nvPicPr>
        <p:blipFill>
          <a:blip r:embed="rId2"/>
          <a:stretch>
            <a:fillRect/>
          </a:stretch>
        </p:blipFill>
        <p:spPr>
          <a:xfrm>
            <a:off x="2984147" y="1683527"/>
            <a:ext cx="638394" cy="695340"/>
          </a:xfrm>
          <a:prstGeom prst="rect">
            <a:avLst/>
          </a:prstGeom>
        </p:spPr>
      </p:pic>
      <p:pic>
        <p:nvPicPr>
          <p:cNvPr id="7" name="Picture 6"/>
          <p:cNvPicPr>
            <a:picLocks noChangeAspect="1"/>
          </p:cNvPicPr>
          <p:nvPr/>
        </p:nvPicPr>
        <p:blipFill>
          <a:blip r:embed="rId3"/>
          <a:stretch>
            <a:fillRect/>
          </a:stretch>
        </p:blipFill>
        <p:spPr>
          <a:xfrm>
            <a:off x="5204810" y="1683527"/>
            <a:ext cx="696829" cy="695340"/>
          </a:xfrm>
          <a:prstGeom prst="rect">
            <a:avLst/>
          </a:prstGeom>
        </p:spPr>
      </p:pic>
      <p:pic>
        <p:nvPicPr>
          <p:cNvPr id="8" name="Picture 7"/>
          <p:cNvPicPr>
            <a:picLocks noChangeAspect="1"/>
          </p:cNvPicPr>
          <p:nvPr/>
        </p:nvPicPr>
        <p:blipFill>
          <a:blip r:embed="rId3"/>
          <a:stretch>
            <a:fillRect/>
          </a:stretch>
        </p:blipFill>
        <p:spPr>
          <a:xfrm>
            <a:off x="7316194" y="1702625"/>
            <a:ext cx="696829" cy="695340"/>
          </a:xfrm>
          <a:prstGeom prst="rect">
            <a:avLst/>
          </a:prstGeom>
        </p:spPr>
      </p:pic>
      <p:sp>
        <p:nvSpPr>
          <p:cNvPr id="4" name="TextBox 3"/>
          <p:cNvSpPr txBox="1"/>
          <p:nvPr/>
        </p:nvSpPr>
        <p:spPr>
          <a:xfrm>
            <a:off x="2743736" y="2369147"/>
            <a:ext cx="1119217" cy="307777"/>
          </a:xfrm>
          <a:prstGeom prst="rect">
            <a:avLst/>
          </a:prstGeom>
          <a:noFill/>
        </p:spPr>
        <p:txBody>
          <a:bodyPr wrap="none" rtlCol="0">
            <a:spAutoFit/>
          </a:bodyPr>
          <a:lstStyle/>
          <a:p>
            <a:pPr algn="ctr"/>
            <a:r>
              <a:rPr lang="en-US" sz="1400" dirty="0"/>
              <a:t>Azure Repos</a:t>
            </a:r>
          </a:p>
        </p:txBody>
      </p:sp>
      <p:sp>
        <p:nvSpPr>
          <p:cNvPr id="9" name="TextBox 8"/>
          <p:cNvSpPr txBox="1"/>
          <p:nvPr/>
        </p:nvSpPr>
        <p:spPr>
          <a:xfrm>
            <a:off x="4717899" y="2378867"/>
            <a:ext cx="1670650" cy="307777"/>
          </a:xfrm>
          <a:prstGeom prst="rect">
            <a:avLst/>
          </a:prstGeom>
          <a:noFill/>
        </p:spPr>
        <p:txBody>
          <a:bodyPr wrap="none" rtlCol="0">
            <a:spAutoFit/>
          </a:bodyPr>
          <a:lstStyle/>
          <a:p>
            <a:pPr algn="ctr"/>
            <a:r>
              <a:rPr lang="en-US" sz="1400" dirty="0"/>
              <a:t>Azure Pipelines (CI)</a:t>
            </a:r>
          </a:p>
        </p:txBody>
      </p:sp>
      <p:sp>
        <p:nvSpPr>
          <p:cNvPr id="10" name="TextBox 9"/>
          <p:cNvSpPr txBox="1"/>
          <p:nvPr/>
        </p:nvSpPr>
        <p:spPr>
          <a:xfrm>
            <a:off x="6794017" y="2388245"/>
            <a:ext cx="1741182" cy="307777"/>
          </a:xfrm>
          <a:prstGeom prst="rect">
            <a:avLst/>
          </a:prstGeom>
          <a:noFill/>
        </p:spPr>
        <p:txBody>
          <a:bodyPr wrap="none" rtlCol="0">
            <a:spAutoFit/>
          </a:bodyPr>
          <a:lstStyle/>
          <a:p>
            <a:pPr algn="ctr"/>
            <a:r>
              <a:rPr lang="en-US" sz="1400" dirty="0"/>
              <a:t>Azure Pipelines (CD)</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8543" y="1607957"/>
            <a:ext cx="780288" cy="780288"/>
          </a:xfrm>
          <a:prstGeom prst="rect">
            <a:avLst/>
          </a:prstGeom>
        </p:spPr>
      </p:pic>
      <p:sp>
        <p:nvSpPr>
          <p:cNvPr id="12" name="TextBox 11"/>
          <p:cNvSpPr txBox="1"/>
          <p:nvPr/>
        </p:nvSpPr>
        <p:spPr>
          <a:xfrm>
            <a:off x="9552801" y="2388245"/>
            <a:ext cx="1551771" cy="523220"/>
          </a:xfrm>
          <a:prstGeom prst="rect">
            <a:avLst/>
          </a:prstGeom>
          <a:noFill/>
        </p:spPr>
        <p:txBody>
          <a:bodyPr wrap="none" rtlCol="0">
            <a:spAutoFit/>
          </a:bodyPr>
          <a:lstStyle/>
          <a:p>
            <a:pPr algn="ctr"/>
            <a:r>
              <a:rPr lang="en-US" sz="1400" dirty="0"/>
              <a:t>Azure App Service</a:t>
            </a:r>
          </a:p>
          <a:p>
            <a:pPr algn="ctr"/>
            <a:r>
              <a:rPr lang="en-US" sz="1400" dirty="0"/>
              <a:t>(Web App)</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7033" y="3764099"/>
            <a:ext cx="780288" cy="780288"/>
          </a:xfrm>
          <a:prstGeom prst="rect">
            <a:avLst/>
          </a:prstGeom>
        </p:spPr>
      </p:pic>
      <p:sp>
        <p:nvSpPr>
          <p:cNvPr id="14" name="TextBox 13"/>
          <p:cNvSpPr txBox="1"/>
          <p:nvPr/>
        </p:nvSpPr>
        <p:spPr>
          <a:xfrm>
            <a:off x="9536061" y="4585511"/>
            <a:ext cx="1582228" cy="307777"/>
          </a:xfrm>
          <a:prstGeom prst="rect">
            <a:avLst/>
          </a:prstGeom>
          <a:noFill/>
        </p:spPr>
        <p:txBody>
          <a:bodyPr wrap="none" rtlCol="0">
            <a:spAutoFit/>
          </a:bodyPr>
          <a:lstStyle/>
          <a:p>
            <a:pPr algn="ctr"/>
            <a:r>
              <a:rPr lang="en-US" sz="1400" dirty="0"/>
              <a:t>Azure App Insights</a:t>
            </a:r>
          </a:p>
        </p:txBody>
      </p:sp>
      <p:sp>
        <p:nvSpPr>
          <p:cNvPr id="15" name="TextBox 14"/>
          <p:cNvSpPr txBox="1"/>
          <p:nvPr/>
        </p:nvSpPr>
        <p:spPr>
          <a:xfrm>
            <a:off x="5541177" y="4352948"/>
            <a:ext cx="832279" cy="307777"/>
          </a:xfrm>
          <a:prstGeom prst="rect">
            <a:avLst/>
          </a:prstGeom>
          <a:noFill/>
        </p:spPr>
        <p:txBody>
          <a:bodyPr wrap="none" rtlCol="0">
            <a:spAutoFit/>
          </a:bodyPr>
          <a:lstStyle/>
          <a:p>
            <a:pPr algn="ctr"/>
            <a:r>
              <a:rPr lang="en-US" sz="1400" dirty="0"/>
              <a:t>Engineer</a:t>
            </a:r>
          </a:p>
        </p:txBody>
      </p:sp>
      <p:sp>
        <p:nvSpPr>
          <p:cNvPr id="16" name="TextBox 15"/>
          <p:cNvSpPr txBox="1"/>
          <p:nvPr/>
        </p:nvSpPr>
        <p:spPr>
          <a:xfrm>
            <a:off x="916985" y="4544271"/>
            <a:ext cx="1156535" cy="523220"/>
          </a:xfrm>
          <a:prstGeom prst="rect">
            <a:avLst/>
          </a:prstGeom>
          <a:noFill/>
        </p:spPr>
        <p:txBody>
          <a:bodyPr wrap="none" rtlCol="0">
            <a:spAutoFit/>
          </a:bodyPr>
          <a:lstStyle/>
          <a:p>
            <a:pPr algn="ctr"/>
            <a:r>
              <a:rPr lang="en-US" sz="1400" dirty="0"/>
              <a:t>Visual Studio</a:t>
            </a:r>
          </a:p>
          <a:p>
            <a:pPr algn="ctr"/>
            <a:r>
              <a:rPr lang="en-US" sz="1400" dirty="0"/>
              <a:t>or other IDE</a:t>
            </a:r>
          </a:p>
        </p:txBody>
      </p:sp>
      <p:sp>
        <p:nvSpPr>
          <p:cNvPr id="17" name="TextBox 16"/>
          <p:cNvSpPr txBox="1"/>
          <p:nvPr/>
        </p:nvSpPr>
        <p:spPr>
          <a:xfrm>
            <a:off x="5361237" y="6131635"/>
            <a:ext cx="1178528" cy="523220"/>
          </a:xfrm>
          <a:prstGeom prst="rect">
            <a:avLst/>
          </a:prstGeom>
          <a:noFill/>
        </p:spPr>
        <p:txBody>
          <a:bodyPr wrap="none" rtlCol="0">
            <a:spAutoFit/>
          </a:bodyPr>
          <a:lstStyle/>
          <a:p>
            <a:pPr algn="ctr"/>
            <a:r>
              <a:rPr lang="en-US" sz="1400" dirty="0"/>
              <a:t>Azure Boards</a:t>
            </a:r>
          </a:p>
          <a:p>
            <a:pPr algn="ctr"/>
            <a:r>
              <a:rPr lang="en-US" sz="1400" dirty="0"/>
              <a:t>(Backlog)</a:t>
            </a:r>
          </a:p>
        </p:txBody>
      </p:sp>
      <p:pic>
        <p:nvPicPr>
          <p:cNvPr id="18" name="Picture 17"/>
          <p:cNvPicPr>
            <a:picLocks noChangeAspect="1"/>
          </p:cNvPicPr>
          <p:nvPr/>
        </p:nvPicPr>
        <p:blipFill>
          <a:blip r:embed="rId6"/>
          <a:stretch>
            <a:fillRect/>
          </a:stretch>
        </p:blipFill>
        <p:spPr>
          <a:xfrm>
            <a:off x="5720773" y="5645092"/>
            <a:ext cx="530088" cy="533500"/>
          </a:xfrm>
          <a:prstGeom prst="rect">
            <a:avLst/>
          </a:prstGeom>
        </p:spPr>
      </p:pic>
      <p:pic>
        <p:nvPicPr>
          <p:cNvPr id="20" name="Picture 19"/>
          <p:cNvPicPr>
            <a:picLocks noChangeAspect="1"/>
          </p:cNvPicPr>
          <p:nvPr/>
        </p:nvPicPr>
        <p:blipFill>
          <a:blip r:embed="rId7"/>
          <a:stretch>
            <a:fillRect/>
          </a:stretch>
        </p:blipFill>
        <p:spPr>
          <a:xfrm>
            <a:off x="5668670" y="3769542"/>
            <a:ext cx="582191" cy="583406"/>
          </a:xfrm>
          <a:prstGeom prst="rect">
            <a:avLst/>
          </a:prstGeom>
        </p:spPr>
      </p:pic>
      <p:pic>
        <p:nvPicPr>
          <p:cNvPr id="21" name="Picture 20"/>
          <p:cNvPicPr>
            <a:picLocks noChangeAspect="1"/>
          </p:cNvPicPr>
          <p:nvPr/>
        </p:nvPicPr>
        <p:blipFill>
          <a:blip r:embed="rId8"/>
          <a:stretch>
            <a:fillRect/>
          </a:stretch>
        </p:blipFill>
        <p:spPr>
          <a:xfrm>
            <a:off x="1108733" y="3844154"/>
            <a:ext cx="773038" cy="668942"/>
          </a:xfrm>
          <a:prstGeom prst="rect">
            <a:avLst/>
          </a:prstGeom>
        </p:spPr>
      </p:pic>
      <p:cxnSp>
        <p:nvCxnSpPr>
          <p:cNvPr id="23" name="Straight Arrow Connector 22"/>
          <p:cNvCxnSpPr/>
          <p:nvPr/>
        </p:nvCxnSpPr>
        <p:spPr>
          <a:xfrm flipH="1" flipV="1">
            <a:off x="2158724" y="4252684"/>
            <a:ext cx="3269016" cy="1"/>
          </a:xfrm>
          <a:prstGeom prst="straightConnector1">
            <a:avLst/>
          </a:prstGeom>
          <a:ln w="762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6483873" y="4257857"/>
            <a:ext cx="3241676" cy="25986"/>
          </a:xfrm>
          <a:prstGeom prst="straightConnector1">
            <a:avLst/>
          </a:prstGeom>
          <a:ln w="762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862952" y="2050295"/>
            <a:ext cx="1095392" cy="5688"/>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143785" y="2093907"/>
            <a:ext cx="1493134" cy="1317"/>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069003" y="2067133"/>
            <a:ext cx="1095392" cy="5688"/>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980773" y="4735237"/>
            <a:ext cx="5044" cy="844032"/>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flipH="1" flipV="1">
            <a:off x="1344523" y="2244636"/>
            <a:ext cx="1485112" cy="1183654"/>
          </a:xfrm>
          <a:prstGeom prst="bentConnector3">
            <a:avLst>
              <a:gd name="adj1" fmla="val 100027"/>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3686950" y="4070518"/>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Oval 41"/>
          <p:cNvSpPr/>
          <p:nvPr/>
        </p:nvSpPr>
        <p:spPr>
          <a:xfrm>
            <a:off x="1313086" y="2605990"/>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3" name="Oval 42"/>
          <p:cNvSpPr/>
          <p:nvPr/>
        </p:nvSpPr>
        <p:spPr>
          <a:xfrm>
            <a:off x="4185244" y="1868129"/>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4" name="Oval 43"/>
          <p:cNvSpPr/>
          <p:nvPr/>
        </p:nvSpPr>
        <p:spPr>
          <a:xfrm>
            <a:off x="6351479" y="1895033"/>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5" name="Oval 44"/>
          <p:cNvSpPr/>
          <p:nvPr/>
        </p:nvSpPr>
        <p:spPr>
          <a:xfrm>
            <a:off x="8630577" y="1911741"/>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7" name="Oval 46"/>
          <p:cNvSpPr/>
          <p:nvPr/>
        </p:nvSpPr>
        <p:spPr>
          <a:xfrm>
            <a:off x="7975383" y="4101677"/>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8" name="Oval 47"/>
          <p:cNvSpPr/>
          <p:nvPr/>
        </p:nvSpPr>
        <p:spPr>
          <a:xfrm>
            <a:off x="5798607" y="5067491"/>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49" name="Straight Arrow Connector 48"/>
          <p:cNvCxnSpPr>
            <a:endCxn id="13" idx="0"/>
          </p:cNvCxnSpPr>
          <p:nvPr/>
        </p:nvCxnSpPr>
        <p:spPr>
          <a:xfrm>
            <a:off x="10324652" y="2945569"/>
            <a:ext cx="2525" cy="818530"/>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0145009" y="3066769"/>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689938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424099" y="0"/>
            <a:ext cx="11800817" cy="1389179"/>
          </a:xfrm>
        </p:spPr>
        <p:txBody>
          <a:bodyPr>
            <a:normAutofit/>
          </a:bodyPr>
          <a:lstStyle/>
          <a:p>
            <a:r>
              <a:rPr lang="en-US" sz="3600" dirty="0">
                <a:solidFill>
                  <a:schemeClr val="bg1"/>
                </a:solidFill>
              </a:rPr>
              <a:t>Architecture: CI / CD for Azure App Service with </a:t>
            </a:r>
            <a:r>
              <a:rPr lang="en-US" sz="3600">
                <a:solidFill>
                  <a:schemeClr val="bg1"/>
                </a:solidFill>
              </a:rPr>
              <a:t>Azure DevOps</a:t>
            </a:r>
            <a:endParaRPr lang="en-US" sz="3600" dirty="0">
              <a:solidFill>
                <a:schemeClr val="bg1"/>
              </a:solidFill>
            </a:endParaRP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2287646" y="1637428"/>
            <a:ext cx="688467" cy="688467"/>
          </a:xfrm>
          <a:prstGeom prst="rect">
            <a:avLst/>
          </a:prstGeom>
        </p:spPr>
      </p:pic>
      <p:sp>
        <p:nvSpPr>
          <p:cNvPr id="8" name="TextBox 7"/>
          <p:cNvSpPr txBox="1"/>
          <p:nvPr/>
        </p:nvSpPr>
        <p:spPr>
          <a:xfrm>
            <a:off x="2002541" y="2428881"/>
            <a:ext cx="1258678" cy="307777"/>
          </a:xfrm>
          <a:prstGeom prst="rect">
            <a:avLst/>
          </a:prstGeom>
          <a:noFill/>
        </p:spPr>
        <p:txBody>
          <a:bodyPr wrap="none" rtlCol="0">
            <a:spAutoFit/>
          </a:bodyPr>
          <a:lstStyle/>
          <a:p>
            <a:pPr algn="ctr"/>
            <a:r>
              <a:rPr lang="en-US" sz="1400" dirty="0"/>
              <a:t>Azure DevOps</a:t>
            </a:r>
          </a:p>
        </p:txBody>
      </p:sp>
      <p:sp>
        <p:nvSpPr>
          <p:cNvPr id="9" name="TextBox 8"/>
          <p:cNvSpPr txBox="1"/>
          <p:nvPr/>
        </p:nvSpPr>
        <p:spPr>
          <a:xfrm>
            <a:off x="1894334" y="3302367"/>
            <a:ext cx="1462260" cy="523220"/>
          </a:xfrm>
          <a:prstGeom prst="rect">
            <a:avLst/>
          </a:prstGeom>
          <a:noFill/>
        </p:spPr>
        <p:txBody>
          <a:bodyPr wrap="none" rtlCol="0">
            <a:spAutoFit/>
          </a:bodyPr>
          <a:lstStyle/>
          <a:p>
            <a:pPr algn="ctr"/>
            <a:r>
              <a:rPr lang="en-US" sz="1400" dirty="0"/>
              <a:t>Application code,</a:t>
            </a:r>
          </a:p>
          <a:p>
            <a:pPr algn="ctr"/>
            <a:r>
              <a:rPr lang="en-US" sz="1400" dirty="0" err="1"/>
              <a:t>web.config</a:t>
            </a:r>
            <a:r>
              <a:rPr lang="en-US" sz="1400" dirty="0"/>
              <a:t> file</a:t>
            </a:r>
          </a:p>
        </p:txBody>
      </p:sp>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a:off x="5053850" y="1637428"/>
            <a:ext cx="688467" cy="688467"/>
          </a:xfrm>
          <a:prstGeom prst="rect">
            <a:avLst/>
          </a:prstGeom>
        </p:spPr>
      </p:pic>
      <p:sp>
        <p:nvSpPr>
          <p:cNvPr id="11" name="TextBox 10"/>
          <p:cNvSpPr txBox="1"/>
          <p:nvPr/>
        </p:nvSpPr>
        <p:spPr>
          <a:xfrm>
            <a:off x="4768745" y="2428881"/>
            <a:ext cx="1258678" cy="307777"/>
          </a:xfrm>
          <a:prstGeom prst="rect">
            <a:avLst/>
          </a:prstGeom>
          <a:noFill/>
        </p:spPr>
        <p:txBody>
          <a:bodyPr wrap="none" rtlCol="0">
            <a:spAutoFit/>
          </a:bodyPr>
          <a:lstStyle/>
          <a:p>
            <a:pPr algn="ctr"/>
            <a:r>
              <a:rPr lang="en-US" sz="1400" dirty="0"/>
              <a:t>Azure DevOps</a:t>
            </a:r>
          </a:p>
        </p:txBody>
      </p:sp>
      <p:sp>
        <p:nvSpPr>
          <p:cNvPr id="12" name="TextBox 11"/>
          <p:cNvSpPr txBox="1"/>
          <p:nvPr/>
        </p:nvSpPr>
        <p:spPr>
          <a:xfrm>
            <a:off x="4755921" y="3302367"/>
            <a:ext cx="1271502" cy="523220"/>
          </a:xfrm>
          <a:prstGeom prst="rect">
            <a:avLst/>
          </a:prstGeom>
          <a:noFill/>
        </p:spPr>
        <p:txBody>
          <a:bodyPr wrap="none" rtlCol="0">
            <a:spAutoFit/>
          </a:bodyPr>
          <a:lstStyle/>
          <a:p>
            <a:pPr algn="ctr"/>
            <a:r>
              <a:rPr lang="en-US" sz="1400" dirty="0"/>
              <a:t>Web package,</a:t>
            </a:r>
          </a:p>
          <a:p>
            <a:pPr algn="ctr"/>
            <a:r>
              <a:rPr lang="en-US" sz="1400" dirty="0" err="1"/>
              <a:t>web.config</a:t>
            </a:r>
            <a:r>
              <a:rPr lang="en-US" sz="1400" dirty="0"/>
              <a:t> file</a:t>
            </a:r>
          </a:p>
        </p:txBody>
      </p:sp>
      <p:pic>
        <p:nvPicPr>
          <p:cNvPr id="13" name="Picture 12"/>
          <p:cNvPicPr>
            <a:picLocks noChangeAspect="1"/>
          </p:cNvPicPr>
          <p:nvPr/>
        </p:nvPicPr>
        <p:blipFill>
          <a:blip r:embed="rId2">
            <a:clrChange>
              <a:clrFrom>
                <a:srgbClr val="FFFFFF"/>
              </a:clrFrom>
              <a:clrTo>
                <a:srgbClr val="FFFFFF">
                  <a:alpha val="0"/>
                </a:srgbClr>
              </a:clrTo>
            </a:clrChange>
          </a:blip>
          <a:stretch>
            <a:fillRect/>
          </a:stretch>
        </p:blipFill>
        <p:spPr>
          <a:xfrm>
            <a:off x="7820054" y="1637428"/>
            <a:ext cx="688467" cy="688467"/>
          </a:xfrm>
          <a:prstGeom prst="rect">
            <a:avLst/>
          </a:prstGeom>
        </p:spPr>
      </p:pic>
      <p:sp>
        <p:nvSpPr>
          <p:cNvPr id="14" name="TextBox 13"/>
          <p:cNvSpPr txBox="1"/>
          <p:nvPr/>
        </p:nvSpPr>
        <p:spPr>
          <a:xfrm>
            <a:off x="7534949" y="2428881"/>
            <a:ext cx="1258678" cy="307777"/>
          </a:xfrm>
          <a:prstGeom prst="rect">
            <a:avLst/>
          </a:prstGeom>
          <a:noFill/>
        </p:spPr>
        <p:txBody>
          <a:bodyPr wrap="none" rtlCol="0">
            <a:spAutoFit/>
          </a:bodyPr>
          <a:lstStyle/>
          <a:p>
            <a:pPr algn="ctr"/>
            <a:r>
              <a:rPr lang="en-US" sz="1400" dirty="0"/>
              <a:t>Azure DevOps</a:t>
            </a:r>
          </a:p>
        </p:txBody>
      </p:sp>
      <p:sp>
        <p:nvSpPr>
          <p:cNvPr id="15" name="TextBox 14"/>
          <p:cNvSpPr txBox="1"/>
          <p:nvPr/>
        </p:nvSpPr>
        <p:spPr>
          <a:xfrm>
            <a:off x="7295301" y="3302367"/>
            <a:ext cx="1725151" cy="523220"/>
          </a:xfrm>
          <a:prstGeom prst="rect">
            <a:avLst/>
          </a:prstGeom>
          <a:noFill/>
        </p:spPr>
        <p:txBody>
          <a:bodyPr wrap="none" rtlCol="0">
            <a:spAutoFit/>
          </a:bodyPr>
          <a:lstStyle/>
          <a:p>
            <a:pPr algn="ctr"/>
            <a:r>
              <a:rPr lang="en-US" sz="1400" dirty="0"/>
              <a:t>Environment specific</a:t>
            </a:r>
          </a:p>
          <a:p>
            <a:pPr algn="ctr"/>
            <a:r>
              <a:rPr lang="en-US" sz="1400" dirty="0" err="1"/>
              <a:t>web.config</a:t>
            </a:r>
            <a:r>
              <a:rPr lang="en-US" sz="1400" dirty="0"/>
              <a:t> files</a:t>
            </a:r>
          </a:p>
        </p:txBody>
      </p:sp>
      <p:sp>
        <p:nvSpPr>
          <p:cNvPr id="16" name="TextBox 15"/>
          <p:cNvSpPr txBox="1"/>
          <p:nvPr/>
        </p:nvSpPr>
        <p:spPr>
          <a:xfrm>
            <a:off x="10223120" y="2428881"/>
            <a:ext cx="1551771" cy="307777"/>
          </a:xfrm>
          <a:prstGeom prst="rect">
            <a:avLst/>
          </a:prstGeom>
          <a:noFill/>
        </p:spPr>
        <p:txBody>
          <a:bodyPr wrap="none" rtlCol="0">
            <a:spAutoFit/>
          </a:bodyPr>
          <a:lstStyle/>
          <a:p>
            <a:pPr algn="ctr"/>
            <a:r>
              <a:rPr lang="en-US" sz="1400"/>
              <a:t>Azure App Service</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0974" y="1699495"/>
            <a:ext cx="686614" cy="686614"/>
          </a:xfrm>
          <a:prstGeom prst="rect">
            <a:avLst/>
          </a:prstGeom>
        </p:spPr>
      </p:pic>
      <p:sp>
        <p:nvSpPr>
          <p:cNvPr id="17" name="TextBox 16"/>
          <p:cNvSpPr txBox="1"/>
          <p:nvPr/>
        </p:nvSpPr>
        <p:spPr>
          <a:xfrm>
            <a:off x="3508272" y="2055780"/>
            <a:ext cx="1013419" cy="738664"/>
          </a:xfrm>
          <a:prstGeom prst="rect">
            <a:avLst/>
          </a:prstGeom>
          <a:noFill/>
        </p:spPr>
        <p:txBody>
          <a:bodyPr wrap="none" rtlCol="0">
            <a:spAutoFit/>
          </a:bodyPr>
          <a:lstStyle/>
          <a:p>
            <a:pPr algn="ctr"/>
            <a:r>
              <a:rPr lang="en-US" sz="1400" dirty="0"/>
              <a:t>Continuous</a:t>
            </a:r>
          </a:p>
          <a:p>
            <a:pPr algn="ctr"/>
            <a:r>
              <a:rPr lang="en-US" sz="1400" dirty="0"/>
              <a:t>Integration</a:t>
            </a:r>
          </a:p>
          <a:p>
            <a:pPr algn="ctr"/>
            <a:r>
              <a:rPr lang="en-US" sz="1400" dirty="0"/>
              <a:t>trigger</a:t>
            </a:r>
          </a:p>
        </p:txBody>
      </p:sp>
      <p:sp>
        <p:nvSpPr>
          <p:cNvPr id="18" name="TextBox 17"/>
          <p:cNvSpPr txBox="1"/>
          <p:nvPr/>
        </p:nvSpPr>
        <p:spPr>
          <a:xfrm>
            <a:off x="6222697" y="2055780"/>
            <a:ext cx="1072730" cy="738664"/>
          </a:xfrm>
          <a:prstGeom prst="rect">
            <a:avLst/>
          </a:prstGeom>
          <a:noFill/>
        </p:spPr>
        <p:txBody>
          <a:bodyPr wrap="none" rtlCol="0">
            <a:spAutoFit/>
          </a:bodyPr>
          <a:lstStyle/>
          <a:p>
            <a:pPr algn="ctr"/>
            <a:r>
              <a:rPr lang="en-US" sz="1400" dirty="0"/>
              <a:t>Continuous</a:t>
            </a:r>
          </a:p>
          <a:p>
            <a:pPr algn="ctr"/>
            <a:r>
              <a:rPr lang="en-US" sz="1400" dirty="0"/>
              <a:t>Deployment</a:t>
            </a:r>
          </a:p>
          <a:p>
            <a:pPr algn="ctr"/>
            <a:r>
              <a:rPr lang="en-US" sz="1400" dirty="0"/>
              <a:t>trigger</a:t>
            </a:r>
          </a:p>
        </p:txBody>
      </p:sp>
      <p:sp>
        <p:nvSpPr>
          <p:cNvPr id="19" name="TextBox 18"/>
          <p:cNvSpPr txBox="1"/>
          <p:nvPr/>
        </p:nvSpPr>
        <p:spPr>
          <a:xfrm>
            <a:off x="8996434" y="2058520"/>
            <a:ext cx="1072730" cy="307777"/>
          </a:xfrm>
          <a:prstGeom prst="rect">
            <a:avLst/>
          </a:prstGeom>
          <a:noFill/>
        </p:spPr>
        <p:txBody>
          <a:bodyPr wrap="none" rtlCol="0">
            <a:spAutoFit/>
          </a:bodyPr>
          <a:lstStyle/>
          <a:p>
            <a:pPr algn="ctr"/>
            <a:r>
              <a:rPr lang="en-US" sz="1400" dirty="0"/>
              <a:t>Deployment</a:t>
            </a:r>
          </a:p>
        </p:txBody>
      </p:sp>
      <p:cxnSp>
        <p:nvCxnSpPr>
          <p:cNvPr id="22" name="Straight Arrow Connector 21"/>
          <p:cNvCxnSpPr/>
          <p:nvPr/>
        </p:nvCxnSpPr>
        <p:spPr>
          <a:xfrm flipH="1" flipV="1">
            <a:off x="3165894" y="2055780"/>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907318" y="2055577"/>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8667662" y="2054735"/>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flipH="1" flipV="1">
            <a:off x="5378252" y="2740456"/>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8132510" y="276745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618754" y="2769616"/>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564330" y="5390675"/>
            <a:ext cx="933269" cy="307777"/>
          </a:xfrm>
          <a:prstGeom prst="rect">
            <a:avLst/>
          </a:prstGeom>
          <a:noFill/>
        </p:spPr>
        <p:txBody>
          <a:bodyPr wrap="none" rtlCol="0">
            <a:spAutoFit/>
          </a:bodyPr>
          <a:lstStyle/>
          <a:p>
            <a:pPr algn="ctr"/>
            <a:r>
              <a:rPr lang="en-US" sz="1400" dirty="0"/>
              <a:t>Developer</a:t>
            </a:r>
          </a:p>
        </p:txBody>
      </p:sp>
      <p:pic>
        <p:nvPicPr>
          <p:cNvPr id="31" name="Picture 30"/>
          <p:cNvPicPr>
            <a:picLocks noChangeAspect="1"/>
          </p:cNvPicPr>
          <p:nvPr/>
        </p:nvPicPr>
        <p:blipFill>
          <a:blip r:embed="rId4"/>
          <a:stretch>
            <a:fillRect/>
          </a:stretch>
        </p:blipFill>
        <p:spPr>
          <a:xfrm>
            <a:off x="5742317" y="4807269"/>
            <a:ext cx="582191" cy="583406"/>
          </a:xfrm>
          <a:prstGeom prst="rect">
            <a:avLst/>
          </a:prstGeom>
        </p:spPr>
      </p:pic>
      <p:sp>
        <p:nvSpPr>
          <p:cNvPr id="32" name="TextBox 31"/>
          <p:cNvSpPr txBox="1"/>
          <p:nvPr/>
        </p:nvSpPr>
        <p:spPr>
          <a:xfrm>
            <a:off x="2699367" y="4707632"/>
            <a:ext cx="2247731" cy="307777"/>
          </a:xfrm>
          <a:prstGeom prst="rect">
            <a:avLst/>
          </a:prstGeom>
          <a:noFill/>
        </p:spPr>
        <p:txBody>
          <a:bodyPr wrap="none" rtlCol="0">
            <a:spAutoFit/>
          </a:bodyPr>
          <a:lstStyle/>
          <a:p>
            <a:pPr algn="ctr"/>
            <a:r>
              <a:rPr lang="en-US" sz="1400" dirty="0"/>
              <a:t>Make changes to application</a:t>
            </a:r>
          </a:p>
        </p:txBody>
      </p:sp>
      <p:sp>
        <p:nvSpPr>
          <p:cNvPr id="33" name="TextBox 32"/>
          <p:cNvSpPr txBox="1"/>
          <p:nvPr/>
        </p:nvSpPr>
        <p:spPr>
          <a:xfrm>
            <a:off x="7704023" y="4707632"/>
            <a:ext cx="1079142" cy="307777"/>
          </a:xfrm>
          <a:prstGeom prst="rect">
            <a:avLst/>
          </a:prstGeom>
          <a:noFill/>
        </p:spPr>
        <p:txBody>
          <a:bodyPr wrap="none" rtlCol="0">
            <a:spAutoFit/>
          </a:bodyPr>
          <a:lstStyle/>
          <a:p>
            <a:pPr algn="ctr"/>
            <a:r>
              <a:rPr lang="en-US" sz="1400" dirty="0"/>
              <a:t>Review data</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7300" y="4094242"/>
            <a:ext cx="780288" cy="780288"/>
          </a:xfrm>
          <a:prstGeom prst="rect">
            <a:avLst/>
          </a:prstGeom>
        </p:spPr>
      </p:pic>
      <p:sp>
        <p:nvSpPr>
          <p:cNvPr id="35" name="TextBox 34"/>
          <p:cNvSpPr txBox="1"/>
          <p:nvPr/>
        </p:nvSpPr>
        <p:spPr>
          <a:xfrm>
            <a:off x="10069164" y="4873413"/>
            <a:ext cx="1646606" cy="307777"/>
          </a:xfrm>
          <a:prstGeom prst="rect">
            <a:avLst/>
          </a:prstGeom>
          <a:noFill/>
        </p:spPr>
        <p:txBody>
          <a:bodyPr wrap="none" rtlCol="0">
            <a:spAutoFit/>
          </a:bodyPr>
          <a:lstStyle/>
          <a:p>
            <a:pPr algn="ctr"/>
            <a:r>
              <a:rPr lang="en-US" sz="1400" dirty="0"/>
              <a:t>Application Insights</a:t>
            </a:r>
          </a:p>
        </p:txBody>
      </p:sp>
      <p:sp>
        <p:nvSpPr>
          <p:cNvPr id="36" name="TextBox 35"/>
          <p:cNvSpPr txBox="1"/>
          <p:nvPr/>
        </p:nvSpPr>
        <p:spPr>
          <a:xfrm>
            <a:off x="691209" y="5387067"/>
            <a:ext cx="1156535" cy="307777"/>
          </a:xfrm>
          <a:prstGeom prst="rect">
            <a:avLst/>
          </a:prstGeom>
          <a:noFill/>
        </p:spPr>
        <p:txBody>
          <a:bodyPr wrap="none" rtlCol="0">
            <a:spAutoFit/>
          </a:bodyPr>
          <a:lstStyle/>
          <a:p>
            <a:pPr algn="ctr"/>
            <a:r>
              <a:rPr lang="en-US" sz="1400" dirty="0"/>
              <a:t>Visual Studio</a:t>
            </a:r>
          </a:p>
        </p:txBody>
      </p:sp>
      <p:sp>
        <p:nvSpPr>
          <p:cNvPr id="37" name="TextBox 36"/>
          <p:cNvSpPr txBox="1"/>
          <p:nvPr/>
        </p:nvSpPr>
        <p:spPr>
          <a:xfrm>
            <a:off x="10448214" y="6040028"/>
            <a:ext cx="1101584" cy="523220"/>
          </a:xfrm>
          <a:prstGeom prst="rect">
            <a:avLst/>
          </a:prstGeom>
          <a:noFill/>
        </p:spPr>
        <p:txBody>
          <a:bodyPr wrap="none" rtlCol="0">
            <a:spAutoFit/>
          </a:bodyPr>
          <a:lstStyle/>
          <a:p>
            <a:pPr algn="ctr"/>
            <a:r>
              <a:rPr lang="en-US" sz="1400" dirty="0"/>
              <a:t>Health,</a:t>
            </a:r>
          </a:p>
          <a:p>
            <a:pPr algn="ctr"/>
            <a:r>
              <a:rPr lang="en-US" sz="1400" dirty="0"/>
              <a:t>Performance</a:t>
            </a:r>
          </a:p>
        </p:txBody>
      </p:sp>
      <p:cxnSp>
        <p:nvCxnSpPr>
          <p:cNvPr id="38" name="Straight Arrow Connector 37"/>
          <p:cNvCxnSpPr/>
          <p:nvPr/>
        </p:nvCxnSpPr>
        <p:spPr>
          <a:xfrm flipV="1">
            <a:off x="10962039" y="5240006"/>
            <a:ext cx="0" cy="720355"/>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6497599" y="5098972"/>
            <a:ext cx="3538446" cy="8634"/>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2100766" y="5094655"/>
            <a:ext cx="3538446" cy="8634"/>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5400000" flipH="1" flipV="1">
            <a:off x="381683" y="2887658"/>
            <a:ext cx="2466322" cy="800477"/>
          </a:xfrm>
          <a:prstGeom prst="bentConnector3">
            <a:avLst>
              <a:gd name="adj1" fmla="val 100017"/>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stretch>
            <a:fillRect/>
          </a:stretch>
        </p:blipFill>
        <p:spPr>
          <a:xfrm>
            <a:off x="868087" y="4638177"/>
            <a:ext cx="802780" cy="781838"/>
          </a:xfrm>
          <a:prstGeom prst="rect">
            <a:avLst/>
          </a:prstGeom>
        </p:spPr>
      </p:pic>
    </p:spTree>
    <p:extLst>
      <p:ext uri="{BB962C8B-B14F-4D97-AF65-F5344CB8AC3E}">
        <p14:creationId xmlns:p14="http://schemas.microsoft.com/office/powerpoint/2010/main" val="2794081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7" y="0"/>
            <a:ext cx="10538088" cy="1389179"/>
          </a:xfrm>
        </p:spPr>
        <p:txBody>
          <a:bodyPr>
            <a:normAutofit/>
          </a:bodyPr>
          <a:lstStyle/>
          <a:p>
            <a:r>
              <a:rPr lang="en-US" dirty="0">
                <a:solidFill>
                  <a:schemeClr val="bg1"/>
                </a:solidFill>
              </a:rPr>
              <a:t>Architecture: Continuous Deployment for Virtual Machines with Azure DevOps</a:t>
            </a:r>
          </a:p>
        </p:txBody>
      </p:sp>
      <p:sp>
        <p:nvSpPr>
          <p:cNvPr id="7" name="TextBox 6"/>
          <p:cNvSpPr txBox="1"/>
          <p:nvPr/>
        </p:nvSpPr>
        <p:spPr>
          <a:xfrm>
            <a:off x="1770345" y="3981635"/>
            <a:ext cx="1119217" cy="307777"/>
          </a:xfrm>
          <a:prstGeom prst="rect">
            <a:avLst/>
          </a:prstGeom>
          <a:noFill/>
        </p:spPr>
        <p:txBody>
          <a:bodyPr wrap="none" rtlCol="0">
            <a:spAutoFit/>
          </a:bodyPr>
          <a:lstStyle/>
          <a:p>
            <a:pPr algn="ctr"/>
            <a:r>
              <a:rPr lang="en-US" sz="1400" dirty="0"/>
              <a:t>Azure Repos</a:t>
            </a:r>
          </a:p>
        </p:txBody>
      </p:sp>
      <p:sp>
        <p:nvSpPr>
          <p:cNvPr id="8" name="TextBox 7"/>
          <p:cNvSpPr txBox="1"/>
          <p:nvPr/>
        </p:nvSpPr>
        <p:spPr>
          <a:xfrm>
            <a:off x="1592411" y="4855121"/>
            <a:ext cx="1462260" cy="523220"/>
          </a:xfrm>
          <a:prstGeom prst="rect">
            <a:avLst/>
          </a:prstGeom>
          <a:noFill/>
        </p:spPr>
        <p:txBody>
          <a:bodyPr wrap="none" rtlCol="0">
            <a:spAutoFit/>
          </a:bodyPr>
          <a:lstStyle/>
          <a:p>
            <a:pPr algn="ctr"/>
            <a:r>
              <a:rPr lang="en-US" sz="1400" dirty="0"/>
              <a:t>Application code,</a:t>
            </a:r>
          </a:p>
          <a:p>
            <a:pPr algn="ctr"/>
            <a:r>
              <a:rPr lang="en-US" sz="1400" dirty="0"/>
              <a:t>ARM Template</a:t>
            </a:r>
          </a:p>
        </p:txBody>
      </p:sp>
      <p:sp>
        <p:nvSpPr>
          <p:cNvPr id="10" name="TextBox 9"/>
          <p:cNvSpPr txBox="1"/>
          <p:nvPr/>
        </p:nvSpPr>
        <p:spPr>
          <a:xfrm>
            <a:off x="4260834" y="3981635"/>
            <a:ext cx="1670650" cy="307777"/>
          </a:xfrm>
          <a:prstGeom prst="rect">
            <a:avLst/>
          </a:prstGeom>
          <a:noFill/>
        </p:spPr>
        <p:txBody>
          <a:bodyPr wrap="none" rtlCol="0">
            <a:spAutoFit/>
          </a:bodyPr>
          <a:lstStyle/>
          <a:p>
            <a:pPr algn="ctr"/>
            <a:r>
              <a:rPr lang="en-US" sz="1400" dirty="0"/>
              <a:t>Azure Pipelines (CI)</a:t>
            </a:r>
          </a:p>
        </p:txBody>
      </p:sp>
      <p:sp>
        <p:nvSpPr>
          <p:cNvPr id="11" name="TextBox 10"/>
          <p:cNvSpPr txBox="1"/>
          <p:nvPr/>
        </p:nvSpPr>
        <p:spPr>
          <a:xfrm>
            <a:off x="4438543" y="4855121"/>
            <a:ext cx="1302409" cy="523220"/>
          </a:xfrm>
          <a:prstGeom prst="rect">
            <a:avLst/>
          </a:prstGeom>
          <a:noFill/>
        </p:spPr>
        <p:txBody>
          <a:bodyPr wrap="none" rtlCol="0">
            <a:spAutoFit/>
          </a:bodyPr>
          <a:lstStyle/>
          <a:p>
            <a:pPr algn="ctr"/>
            <a:r>
              <a:rPr lang="en-US" sz="1400" dirty="0"/>
              <a:t>Build,</a:t>
            </a:r>
          </a:p>
          <a:p>
            <a:pPr algn="ctr"/>
            <a:r>
              <a:rPr lang="en-US" sz="1400" dirty="0"/>
              <a:t>ARM Template</a:t>
            </a:r>
          </a:p>
        </p:txBody>
      </p:sp>
      <p:sp>
        <p:nvSpPr>
          <p:cNvPr id="13" name="TextBox 12"/>
          <p:cNvSpPr txBox="1"/>
          <p:nvPr/>
        </p:nvSpPr>
        <p:spPr>
          <a:xfrm>
            <a:off x="6991774" y="3981635"/>
            <a:ext cx="1741182" cy="307777"/>
          </a:xfrm>
          <a:prstGeom prst="rect">
            <a:avLst/>
          </a:prstGeom>
          <a:noFill/>
        </p:spPr>
        <p:txBody>
          <a:bodyPr wrap="none" rtlCol="0">
            <a:spAutoFit/>
          </a:bodyPr>
          <a:lstStyle/>
          <a:p>
            <a:pPr algn="ctr"/>
            <a:r>
              <a:rPr lang="en-US" sz="1400" dirty="0"/>
              <a:t>Azure Pipelines (CD)</a:t>
            </a:r>
          </a:p>
        </p:txBody>
      </p:sp>
      <p:sp>
        <p:nvSpPr>
          <p:cNvPr id="14" name="TextBox 13"/>
          <p:cNvSpPr txBox="1"/>
          <p:nvPr/>
        </p:nvSpPr>
        <p:spPr>
          <a:xfrm>
            <a:off x="6993379" y="4855121"/>
            <a:ext cx="1725151" cy="523220"/>
          </a:xfrm>
          <a:prstGeom prst="rect">
            <a:avLst/>
          </a:prstGeom>
          <a:noFill/>
        </p:spPr>
        <p:txBody>
          <a:bodyPr wrap="none" rtlCol="0">
            <a:spAutoFit/>
          </a:bodyPr>
          <a:lstStyle/>
          <a:p>
            <a:pPr algn="ctr"/>
            <a:r>
              <a:rPr lang="en-US" sz="1400" dirty="0"/>
              <a:t>Environment specific</a:t>
            </a:r>
          </a:p>
          <a:p>
            <a:pPr algn="ctr"/>
            <a:r>
              <a:rPr lang="en-US" sz="1400" dirty="0"/>
              <a:t>ARM Parameters</a:t>
            </a:r>
          </a:p>
        </p:txBody>
      </p:sp>
      <p:sp>
        <p:nvSpPr>
          <p:cNvPr id="15" name="TextBox 14"/>
          <p:cNvSpPr txBox="1"/>
          <p:nvPr/>
        </p:nvSpPr>
        <p:spPr>
          <a:xfrm>
            <a:off x="3206347" y="3608534"/>
            <a:ext cx="1013419" cy="738664"/>
          </a:xfrm>
          <a:prstGeom prst="rect">
            <a:avLst/>
          </a:prstGeom>
          <a:noFill/>
        </p:spPr>
        <p:txBody>
          <a:bodyPr wrap="none" rtlCol="0">
            <a:spAutoFit/>
          </a:bodyPr>
          <a:lstStyle/>
          <a:p>
            <a:pPr algn="ctr"/>
            <a:r>
              <a:rPr lang="en-US" sz="1400" dirty="0"/>
              <a:t>Continuous</a:t>
            </a:r>
          </a:p>
          <a:p>
            <a:pPr algn="ctr"/>
            <a:r>
              <a:rPr lang="en-US" sz="1400" dirty="0"/>
              <a:t>Integration</a:t>
            </a:r>
          </a:p>
          <a:p>
            <a:pPr algn="ctr"/>
            <a:r>
              <a:rPr lang="en-US" sz="1400" dirty="0"/>
              <a:t>trigger</a:t>
            </a:r>
          </a:p>
        </p:txBody>
      </p:sp>
      <p:sp>
        <p:nvSpPr>
          <p:cNvPr id="16" name="TextBox 15"/>
          <p:cNvSpPr txBox="1"/>
          <p:nvPr/>
        </p:nvSpPr>
        <p:spPr>
          <a:xfrm>
            <a:off x="5920772" y="3608534"/>
            <a:ext cx="1072730" cy="738664"/>
          </a:xfrm>
          <a:prstGeom prst="rect">
            <a:avLst/>
          </a:prstGeom>
          <a:noFill/>
        </p:spPr>
        <p:txBody>
          <a:bodyPr wrap="none" rtlCol="0">
            <a:spAutoFit/>
          </a:bodyPr>
          <a:lstStyle/>
          <a:p>
            <a:pPr algn="ctr"/>
            <a:r>
              <a:rPr lang="en-US" sz="1400" dirty="0"/>
              <a:t>Continuous</a:t>
            </a:r>
          </a:p>
          <a:p>
            <a:pPr algn="ctr"/>
            <a:r>
              <a:rPr lang="en-US" sz="1400" dirty="0"/>
              <a:t>Deployment</a:t>
            </a:r>
          </a:p>
          <a:p>
            <a:pPr algn="ctr"/>
            <a:r>
              <a:rPr lang="en-US" sz="1400" dirty="0"/>
              <a:t>trigger</a:t>
            </a:r>
          </a:p>
        </p:txBody>
      </p:sp>
      <p:cxnSp>
        <p:nvCxnSpPr>
          <p:cNvPr id="17" name="Straight Arrow Connector 16"/>
          <p:cNvCxnSpPr/>
          <p:nvPr/>
        </p:nvCxnSpPr>
        <p:spPr>
          <a:xfrm flipH="1" flipV="1">
            <a:off x="2863969" y="3608534"/>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605393" y="3608331"/>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0"/>
          </p:cNvCxnSpPr>
          <p:nvPr/>
        </p:nvCxnSpPr>
        <p:spPr>
          <a:xfrm flipH="1" flipV="1">
            <a:off x="5076327" y="429321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830585" y="4320204"/>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316829" y="432237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stretch>
            <a:fillRect/>
          </a:stretch>
        </p:blipFill>
        <p:spPr>
          <a:xfrm>
            <a:off x="2020145" y="3245037"/>
            <a:ext cx="638394" cy="695340"/>
          </a:xfrm>
          <a:prstGeom prst="rect">
            <a:avLst/>
          </a:prstGeom>
        </p:spPr>
      </p:pic>
      <p:pic>
        <p:nvPicPr>
          <p:cNvPr id="23" name="Picture 22"/>
          <p:cNvPicPr>
            <a:picLocks noChangeAspect="1"/>
          </p:cNvPicPr>
          <p:nvPr/>
        </p:nvPicPr>
        <p:blipFill>
          <a:blip r:embed="rId3"/>
          <a:stretch>
            <a:fillRect/>
          </a:stretch>
        </p:blipFill>
        <p:spPr>
          <a:xfrm>
            <a:off x="4769812" y="3273165"/>
            <a:ext cx="696829" cy="695340"/>
          </a:xfrm>
          <a:prstGeom prst="rect">
            <a:avLst/>
          </a:prstGeom>
        </p:spPr>
      </p:pic>
      <p:pic>
        <p:nvPicPr>
          <p:cNvPr id="24" name="Picture 23"/>
          <p:cNvPicPr>
            <a:picLocks noChangeAspect="1"/>
          </p:cNvPicPr>
          <p:nvPr/>
        </p:nvPicPr>
        <p:blipFill>
          <a:blip r:embed="rId3"/>
          <a:stretch>
            <a:fillRect/>
          </a:stretch>
        </p:blipFill>
        <p:spPr>
          <a:xfrm>
            <a:off x="7577914" y="3262131"/>
            <a:ext cx="696829" cy="695340"/>
          </a:xfrm>
          <a:prstGeom prst="rect">
            <a:avLst/>
          </a:prstGeom>
        </p:spPr>
      </p:pic>
      <p:sp>
        <p:nvSpPr>
          <p:cNvPr id="25" name="TextBox 24"/>
          <p:cNvSpPr txBox="1"/>
          <p:nvPr/>
        </p:nvSpPr>
        <p:spPr>
          <a:xfrm>
            <a:off x="585669" y="3615903"/>
            <a:ext cx="772969" cy="307777"/>
          </a:xfrm>
          <a:prstGeom prst="rect">
            <a:avLst/>
          </a:prstGeom>
          <a:noFill/>
        </p:spPr>
        <p:txBody>
          <a:bodyPr wrap="none" rtlCol="0">
            <a:spAutoFit/>
          </a:bodyPr>
          <a:lstStyle/>
          <a:p>
            <a:pPr algn="ctr"/>
            <a:r>
              <a:rPr lang="en-US" sz="1400" dirty="0"/>
              <a:t>Commit</a:t>
            </a:r>
          </a:p>
        </p:txBody>
      </p:sp>
      <p:cxnSp>
        <p:nvCxnSpPr>
          <p:cNvPr id="26" name="Straight Arrow Connector 25"/>
          <p:cNvCxnSpPr/>
          <p:nvPr/>
        </p:nvCxnSpPr>
        <p:spPr>
          <a:xfrm flipH="1" flipV="1">
            <a:off x="319139" y="3608331"/>
            <a:ext cx="1468742" cy="4176"/>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8615197" y="3591866"/>
            <a:ext cx="2067373" cy="7110"/>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164709" y="3623883"/>
            <a:ext cx="1257074" cy="738664"/>
          </a:xfrm>
          <a:prstGeom prst="rect">
            <a:avLst/>
          </a:prstGeom>
          <a:noFill/>
        </p:spPr>
        <p:txBody>
          <a:bodyPr wrap="none" rtlCol="0">
            <a:spAutoFit/>
          </a:bodyPr>
          <a:lstStyle/>
          <a:p>
            <a:pPr algn="ctr"/>
            <a:r>
              <a:rPr lang="en-US" sz="1400" dirty="0"/>
              <a:t>Deployment to</a:t>
            </a:r>
          </a:p>
          <a:p>
            <a:pPr algn="ctr"/>
            <a:r>
              <a:rPr lang="en-US" sz="1400" dirty="0"/>
              <a:t>Staging</a:t>
            </a:r>
          </a:p>
          <a:p>
            <a:pPr algn="ctr"/>
            <a:r>
              <a:rPr lang="en-US" sz="1400" dirty="0"/>
              <a:t>Environment</a:t>
            </a:r>
          </a:p>
        </p:txBody>
      </p:sp>
      <p:sp>
        <p:nvSpPr>
          <p:cNvPr id="29" name="TextBox 28"/>
          <p:cNvSpPr txBox="1"/>
          <p:nvPr/>
        </p:nvSpPr>
        <p:spPr>
          <a:xfrm>
            <a:off x="9214980" y="2401747"/>
            <a:ext cx="1257074" cy="738664"/>
          </a:xfrm>
          <a:prstGeom prst="rect">
            <a:avLst/>
          </a:prstGeom>
          <a:noFill/>
        </p:spPr>
        <p:txBody>
          <a:bodyPr wrap="none" rtlCol="0">
            <a:spAutoFit/>
          </a:bodyPr>
          <a:lstStyle/>
          <a:p>
            <a:pPr algn="ctr"/>
            <a:r>
              <a:rPr lang="en-US" sz="1400" dirty="0"/>
              <a:t>Deployment to</a:t>
            </a:r>
          </a:p>
          <a:p>
            <a:pPr algn="ctr"/>
            <a:r>
              <a:rPr lang="en-US" sz="1400" dirty="0"/>
              <a:t>QA</a:t>
            </a:r>
          </a:p>
          <a:p>
            <a:pPr algn="ctr"/>
            <a:r>
              <a:rPr lang="en-US" sz="1400" dirty="0"/>
              <a:t>environment</a:t>
            </a:r>
          </a:p>
        </p:txBody>
      </p:sp>
      <p:sp>
        <p:nvSpPr>
          <p:cNvPr id="30" name="TextBox 29"/>
          <p:cNvSpPr txBox="1"/>
          <p:nvPr/>
        </p:nvSpPr>
        <p:spPr>
          <a:xfrm>
            <a:off x="9168800" y="5033857"/>
            <a:ext cx="1257074" cy="738664"/>
          </a:xfrm>
          <a:prstGeom prst="rect">
            <a:avLst/>
          </a:prstGeom>
          <a:noFill/>
        </p:spPr>
        <p:txBody>
          <a:bodyPr wrap="none" rtlCol="0">
            <a:spAutoFit/>
          </a:bodyPr>
          <a:lstStyle/>
          <a:p>
            <a:pPr algn="ctr"/>
            <a:r>
              <a:rPr lang="en-US" sz="1400" dirty="0"/>
              <a:t>Deployment to</a:t>
            </a:r>
          </a:p>
          <a:p>
            <a:pPr algn="ctr"/>
            <a:r>
              <a:rPr lang="en-US" sz="1400" dirty="0"/>
              <a:t>Production</a:t>
            </a:r>
          </a:p>
          <a:p>
            <a:pPr algn="ctr"/>
            <a:r>
              <a:rPr lang="en-US" sz="1400" dirty="0"/>
              <a:t>environment</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6145" y="4798906"/>
            <a:ext cx="780288" cy="780288"/>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596" y="3260133"/>
            <a:ext cx="780288" cy="780288"/>
          </a:xfrm>
          <a:prstGeom prst="rect">
            <a:avLst/>
          </a:prstGeom>
        </p:spPr>
      </p:pic>
      <p:sp>
        <p:nvSpPr>
          <p:cNvPr id="33" name="TextBox 32"/>
          <p:cNvSpPr txBox="1"/>
          <p:nvPr/>
        </p:nvSpPr>
        <p:spPr>
          <a:xfrm>
            <a:off x="10719043" y="4018618"/>
            <a:ext cx="1026243" cy="307777"/>
          </a:xfrm>
          <a:prstGeom prst="rect">
            <a:avLst/>
          </a:prstGeom>
          <a:noFill/>
        </p:spPr>
        <p:txBody>
          <a:bodyPr wrap="none" rtlCol="0">
            <a:spAutoFit/>
          </a:bodyPr>
          <a:lstStyle/>
          <a:p>
            <a:pPr algn="ctr"/>
            <a:r>
              <a:rPr lang="en-US" sz="1400"/>
              <a:t>Azure VMs</a:t>
            </a:r>
            <a:endParaRPr lang="en-US" sz="1400" dirty="0"/>
          </a:p>
        </p:txBody>
      </p:sp>
      <p:sp>
        <p:nvSpPr>
          <p:cNvPr id="34" name="TextBox 33"/>
          <p:cNvSpPr txBox="1"/>
          <p:nvPr/>
        </p:nvSpPr>
        <p:spPr>
          <a:xfrm>
            <a:off x="10753167" y="5580461"/>
            <a:ext cx="1026243" cy="307777"/>
          </a:xfrm>
          <a:prstGeom prst="rect">
            <a:avLst/>
          </a:prstGeom>
          <a:noFill/>
        </p:spPr>
        <p:txBody>
          <a:bodyPr wrap="none" rtlCol="0">
            <a:spAutoFit/>
          </a:bodyPr>
          <a:lstStyle/>
          <a:p>
            <a:pPr algn="ctr"/>
            <a:r>
              <a:rPr lang="en-US" sz="1400"/>
              <a:t>Azure VMs</a:t>
            </a:r>
            <a:endParaRPr lang="en-US" sz="1400" dirty="0"/>
          </a:p>
        </p:txBody>
      </p:sp>
      <p:pic>
        <p:nvPicPr>
          <p:cNvPr id="35" name="Picture 34"/>
          <p:cNvPicPr>
            <a:picLocks noChangeAspect="1"/>
          </p:cNvPicPr>
          <p:nvPr/>
        </p:nvPicPr>
        <p:blipFill>
          <a:blip r:embed="rId5"/>
          <a:stretch>
            <a:fillRect/>
          </a:stretch>
        </p:blipFill>
        <p:spPr>
          <a:xfrm>
            <a:off x="10795665" y="1769077"/>
            <a:ext cx="853234" cy="863877"/>
          </a:xfrm>
          <a:prstGeom prst="rect">
            <a:avLst/>
          </a:prstGeom>
        </p:spPr>
      </p:pic>
      <p:sp>
        <p:nvSpPr>
          <p:cNvPr id="36" name="TextBox 35"/>
          <p:cNvSpPr txBox="1"/>
          <p:nvPr/>
        </p:nvSpPr>
        <p:spPr>
          <a:xfrm>
            <a:off x="10601535" y="2648279"/>
            <a:ext cx="1241494" cy="307777"/>
          </a:xfrm>
          <a:prstGeom prst="rect">
            <a:avLst/>
          </a:prstGeom>
          <a:noFill/>
        </p:spPr>
        <p:txBody>
          <a:bodyPr wrap="none" rtlCol="0">
            <a:spAutoFit/>
          </a:bodyPr>
          <a:lstStyle/>
          <a:p>
            <a:pPr algn="ctr"/>
            <a:r>
              <a:rPr lang="en-US" sz="1400"/>
              <a:t>Dev / Test Lab</a:t>
            </a:r>
            <a:endParaRPr lang="en-US" sz="1400" dirty="0"/>
          </a:p>
        </p:txBody>
      </p:sp>
      <p:cxnSp>
        <p:nvCxnSpPr>
          <p:cNvPr id="37" name="Elbow Connector 36"/>
          <p:cNvCxnSpPr/>
          <p:nvPr/>
        </p:nvCxnSpPr>
        <p:spPr>
          <a:xfrm flipV="1">
            <a:off x="9029686" y="2305319"/>
            <a:ext cx="1627662" cy="1073740"/>
          </a:xfrm>
          <a:prstGeom prst="bentConnector3">
            <a:avLst>
              <a:gd name="adj1" fmla="val 18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6200000" flipH="1">
            <a:off x="8728177" y="3065039"/>
            <a:ext cx="2255902" cy="1652884"/>
          </a:xfrm>
          <a:prstGeom prst="bentConnector3">
            <a:avLst>
              <a:gd name="adj1" fmla="val 100093"/>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673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do you think DevOps changes the dynamic of IT Leaders?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Can you articulate the Azure/Microsoft DevOps story?</a:t>
            </a:r>
          </a:p>
          <a:p>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605510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a:bodyPr>
          <a:lstStyle/>
          <a:p>
            <a:pPr marL="0" indent="0">
              <a:buNone/>
            </a:pPr>
            <a:r>
              <a:rPr lang="en-GB" sz="3200" b="1" dirty="0"/>
              <a:t>Microsoft Cloud Workshop: Continuous Delivery in Azure DevOps</a:t>
            </a:r>
          </a:p>
          <a:p>
            <a:r>
              <a:rPr lang="en-US" dirty="0"/>
              <a:t>Build templates to automate cloud infrastructure and reduce error-prone manual processes</a:t>
            </a:r>
          </a:p>
          <a:p>
            <a:r>
              <a:rPr lang="en-US" sz="2600" dirty="0"/>
              <a:t>Create ARM Templates to provision Azure Resources</a:t>
            </a:r>
          </a:p>
          <a:p>
            <a:r>
              <a:rPr lang="en-US" sz="2600" dirty="0"/>
              <a:t>Configure Continuous Delivery with Azure DevOps</a:t>
            </a:r>
          </a:p>
          <a:p>
            <a:r>
              <a:rPr lang="en-US" sz="2600" dirty="0"/>
              <a:t>Enable application logging with Application Insights</a:t>
            </a:r>
            <a:endParaRPr lang="en-US" sz="4400" dirty="0"/>
          </a:p>
          <a:p>
            <a:pPr marL="0" lvl="0" indent="0">
              <a:buNone/>
            </a:pPr>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224916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957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Autofit/>
          </a:bodyPr>
          <a:lstStyle/>
          <a:p>
            <a:pPr marL="457200" indent="-457200">
              <a:buFont typeface="Arial" charset="0"/>
              <a:buChar char="•"/>
            </a:pPr>
            <a:r>
              <a:rPr lang="en-US" sz="4000" dirty="0"/>
              <a:t>Microsoft managed VM</a:t>
            </a:r>
          </a:p>
          <a:p>
            <a:pPr marL="566997" lvl="2" indent="-342900">
              <a:buFont typeface="Arial" charset="0"/>
              <a:buChar char="•"/>
            </a:pPr>
            <a:r>
              <a:rPr lang="en-US" sz="3200" dirty="0"/>
              <a:t>Ubuntu Server</a:t>
            </a:r>
          </a:p>
          <a:p>
            <a:pPr marL="566997" lvl="2" indent="-342900">
              <a:buFont typeface="Arial" charset="0"/>
              <a:buChar char="•"/>
            </a:pPr>
            <a:r>
              <a:rPr lang="en-US" sz="3200" dirty="0"/>
              <a:t>Different Images based on Runtime stack / container selected</a:t>
            </a:r>
          </a:p>
          <a:p>
            <a:pPr marL="457200" indent="-457200">
              <a:buFont typeface="Arial" charset="0"/>
              <a:buChar char="•"/>
            </a:pPr>
            <a:r>
              <a:rPr lang="en-US" sz="4000" dirty="0"/>
              <a:t>Updates applied automatically</a:t>
            </a:r>
          </a:p>
          <a:p>
            <a:pPr marL="457200" indent="-457200">
              <a:buFont typeface="Arial" charset="0"/>
              <a:buChar char="•"/>
            </a:pPr>
            <a:r>
              <a:rPr lang="en-US" sz="4000" dirty="0"/>
              <a:t>SSH Support via Azure Portal</a:t>
            </a:r>
          </a:p>
          <a:p>
            <a:pPr marL="457200" indent="-457200">
              <a:buFont typeface="Arial" charset="0"/>
              <a:buChar char="•"/>
            </a:pPr>
            <a:r>
              <a:rPr lang="en-US" sz="4000" dirty="0"/>
              <a:t>Multiple Runtimes supported</a:t>
            </a:r>
          </a:p>
          <a:p>
            <a:pPr marL="681297" lvl="2" indent="-457200">
              <a:buFont typeface="Arial" charset="0"/>
              <a:buChar char="•"/>
            </a:pPr>
            <a:r>
              <a:rPr lang="en-US" sz="3200" dirty="0"/>
              <a:t>Ruby, Node.js, PHP, .NET Core</a:t>
            </a:r>
          </a:p>
          <a:p>
            <a:pPr marL="457200" indent="-457200">
              <a:buFont typeface="Arial" charset="0"/>
              <a:buChar char="•"/>
            </a:pPr>
            <a:endParaRPr lang="en-US" sz="40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Linux</a:t>
            </a:r>
            <a:endParaRPr lang="en-US" dirty="0"/>
          </a:p>
        </p:txBody>
      </p:sp>
      <p:pic>
        <p:nvPicPr>
          <p:cNvPr id="6" name="Picture 5">
            <a:extLst>
              <a:ext uri="{FF2B5EF4-FFF2-40B4-BE49-F238E27FC236}">
                <a16:creationId xmlns:a16="http://schemas.microsoft.com/office/drawing/2014/main" id="{6E581CBE-93EF-4CAF-A7DC-0513EACB3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5327" y="276357"/>
            <a:ext cx="978689" cy="978689"/>
          </a:xfrm>
          <a:prstGeom prst="rect">
            <a:avLst/>
          </a:prstGeom>
        </p:spPr>
      </p:pic>
      <p:pic>
        <p:nvPicPr>
          <p:cNvPr id="9" name="Picture 8">
            <a:extLst>
              <a:ext uri="{FF2B5EF4-FFF2-40B4-BE49-F238E27FC236}">
                <a16:creationId xmlns:a16="http://schemas.microsoft.com/office/drawing/2014/main" id="{9C2727D7-F0DE-4FF3-8902-ACA69FC91C8A}"/>
              </a:ext>
            </a:extLst>
          </p:cNvPr>
          <p:cNvPicPr>
            <a:picLocks noChangeAspect="1"/>
          </p:cNvPicPr>
          <p:nvPr/>
        </p:nvPicPr>
        <p:blipFill>
          <a:blip r:embed="rId3"/>
          <a:stretch>
            <a:fillRect/>
          </a:stretch>
        </p:blipFill>
        <p:spPr>
          <a:xfrm>
            <a:off x="11162625" y="968039"/>
            <a:ext cx="662782" cy="662782"/>
          </a:xfrm>
          <a:prstGeom prst="rect">
            <a:avLst/>
          </a:prstGeom>
        </p:spPr>
      </p:pic>
    </p:spTree>
    <p:extLst>
      <p:ext uri="{BB962C8B-B14F-4D97-AF65-F5344CB8AC3E}">
        <p14:creationId xmlns:p14="http://schemas.microsoft.com/office/powerpoint/2010/main" val="1506209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Autofit/>
          </a:bodyPr>
          <a:lstStyle/>
          <a:p>
            <a:pPr marL="457200" indent="-457200">
              <a:buFont typeface="Arial" charset="0"/>
              <a:buChar char="•"/>
            </a:pPr>
            <a:r>
              <a:rPr lang="en-US" sz="3600" dirty="0"/>
              <a:t>Microsoft managed VM (Ubuntu Server)</a:t>
            </a:r>
          </a:p>
          <a:p>
            <a:pPr marL="681297" lvl="2" indent="-457200">
              <a:buFont typeface="Arial" charset="0"/>
              <a:buChar char="•"/>
            </a:pPr>
            <a:r>
              <a:rPr lang="en-US" sz="2800" dirty="0"/>
              <a:t>Supports Custom Docker containers, via Azure Container Registry, Docker Hub or Private Registry</a:t>
            </a:r>
          </a:p>
          <a:p>
            <a:pPr marL="681297" lvl="2" indent="-457200">
              <a:buFont typeface="Arial" charset="0"/>
              <a:buChar char="•"/>
            </a:pPr>
            <a:r>
              <a:rPr lang="en-US" sz="2800" dirty="0"/>
              <a:t>Run Docker Container in App Service Web App</a:t>
            </a:r>
          </a:p>
          <a:p>
            <a:pPr marL="566997" lvl="2" indent="-342900">
              <a:buFont typeface="Arial" charset="0"/>
              <a:buChar char="•"/>
            </a:pPr>
            <a:endParaRPr lang="en-US" sz="2800" dirty="0"/>
          </a:p>
          <a:p>
            <a:pPr marL="457200" indent="-457200">
              <a:buFont typeface="Arial" charset="0"/>
              <a:buChar char="•"/>
            </a:pPr>
            <a:r>
              <a:rPr lang="en-US" sz="3600" dirty="0"/>
              <a:t>SSH Support via Azure Portal</a:t>
            </a:r>
          </a:p>
          <a:p>
            <a:pPr marL="457200" indent="-457200">
              <a:buFont typeface="Arial" charset="0"/>
              <a:buChar char="•"/>
            </a:pPr>
            <a:endParaRPr lang="en-US" sz="36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Containers</a:t>
            </a:r>
            <a:endParaRPr lang="en-US" dirty="0"/>
          </a:p>
        </p:txBody>
      </p:sp>
      <p:pic>
        <p:nvPicPr>
          <p:cNvPr id="8" name="Picture 7"/>
          <p:cNvPicPr>
            <a:picLocks noChangeAspect="1"/>
          </p:cNvPicPr>
          <p:nvPr/>
        </p:nvPicPr>
        <p:blipFill>
          <a:blip r:embed="rId2">
            <a:clrChange>
              <a:clrFrom>
                <a:srgbClr val="F4F4F4"/>
              </a:clrFrom>
              <a:clrTo>
                <a:srgbClr val="F4F4F4">
                  <a:alpha val="0"/>
                </a:srgbClr>
              </a:clrTo>
            </a:clrChange>
          </a:blip>
          <a:stretch>
            <a:fillRect/>
          </a:stretch>
        </p:blipFill>
        <p:spPr>
          <a:xfrm>
            <a:off x="10208626" y="365125"/>
            <a:ext cx="1391642" cy="1031938"/>
          </a:xfrm>
          <a:prstGeom prst="rect">
            <a:avLst/>
          </a:prstGeom>
        </p:spPr>
      </p:pic>
    </p:spTree>
    <p:extLst>
      <p:ext uri="{BB962C8B-B14F-4D97-AF65-F5344CB8AC3E}">
        <p14:creationId xmlns:p14="http://schemas.microsoft.com/office/powerpoint/2010/main" val="7963389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25CF32-5559-4067-A049-1B0CF13E6359}"/>
              </a:ext>
            </a:extLst>
          </p:cNvPr>
          <p:cNvPicPr>
            <a:picLocks noChangeAspect="1"/>
          </p:cNvPicPr>
          <p:nvPr/>
        </p:nvPicPr>
        <p:blipFill>
          <a:blip r:embed="rId3"/>
          <a:stretch>
            <a:fillRect/>
          </a:stretch>
        </p:blipFill>
        <p:spPr>
          <a:xfrm>
            <a:off x="6443115" y="1132832"/>
            <a:ext cx="5390476" cy="2847619"/>
          </a:xfrm>
          <a:prstGeom prst="rect">
            <a:avLst/>
          </a:prstGeom>
        </p:spPr>
      </p:pic>
      <p:sp>
        <p:nvSpPr>
          <p:cNvPr id="7" name="Rectangle 6">
            <a:extLst>
              <a:ext uri="{FF2B5EF4-FFF2-40B4-BE49-F238E27FC236}">
                <a16:creationId xmlns:a16="http://schemas.microsoft.com/office/drawing/2014/main" id="{7E568B79-8B6B-400C-BE47-CE8CC599B933}"/>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939180A0-F839-4230-94FC-CBCB185436B9}"/>
              </a:ext>
            </a:extLst>
          </p:cNvPr>
          <p:cNvSpPr>
            <a:spLocks noGrp="1"/>
          </p:cNvSpPr>
          <p:nvPr>
            <p:ph type="title"/>
          </p:nvPr>
        </p:nvSpPr>
        <p:spPr/>
        <p:txBody>
          <a:bodyPr/>
          <a:lstStyle/>
          <a:p>
            <a:r>
              <a:rPr lang="en-US" dirty="0">
                <a:solidFill>
                  <a:schemeClr val="bg1"/>
                </a:solidFill>
              </a:rPr>
              <a:t>Deployment Slots</a:t>
            </a:r>
          </a:p>
        </p:txBody>
      </p:sp>
      <p:sp>
        <p:nvSpPr>
          <p:cNvPr id="2" name="Text Placeholder 1">
            <a:extLst>
              <a:ext uri="{FF2B5EF4-FFF2-40B4-BE49-F238E27FC236}">
                <a16:creationId xmlns:a16="http://schemas.microsoft.com/office/drawing/2014/main" id="{9B13F76E-EBFF-405E-89F5-6CBCB5CB2D6D}"/>
              </a:ext>
            </a:extLst>
          </p:cNvPr>
          <p:cNvSpPr>
            <a:spLocks noGrp="1"/>
          </p:cNvSpPr>
          <p:nvPr>
            <p:ph type="body" sz="quarter" idx="4294967295"/>
          </p:nvPr>
        </p:nvSpPr>
        <p:spPr>
          <a:xfrm>
            <a:off x="231227" y="2055813"/>
            <a:ext cx="5373688" cy="3178120"/>
          </a:xfrm>
        </p:spPr>
        <p:txBody>
          <a:bodyPr>
            <a:normAutofit/>
          </a:bodyPr>
          <a:lstStyle/>
          <a:p>
            <a:r>
              <a:rPr lang="en-US" sz="3200" dirty="0">
                <a:solidFill>
                  <a:schemeClr val="bg1"/>
                </a:solidFill>
              </a:rPr>
              <a:t>A separate web site linked to your primary web site</a:t>
            </a:r>
          </a:p>
          <a:p>
            <a:endParaRPr lang="en-US" sz="3200" dirty="0">
              <a:solidFill>
                <a:schemeClr val="bg1"/>
              </a:solidFill>
            </a:endParaRPr>
          </a:p>
          <a:p>
            <a:r>
              <a:rPr lang="en-US" sz="3200" dirty="0">
                <a:solidFill>
                  <a:schemeClr val="bg1"/>
                </a:solidFill>
              </a:rPr>
              <a:t>Each deployment slot has it’s own URL and runtime environment</a:t>
            </a:r>
          </a:p>
          <a:p>
            <a:pPr marL="0" indent="0">
              <a:buNone/>
            </a:pPr>
            <a:endParaRPr lang="en-US" sz="1961" dirty="0"/>
          </a:p>
        </p:txBody>
      </p:sp>
      <p:sp>
        <p:nvSpPr>
          <p:cNvPr id="9" name="Rectangle 8">
            <a:extLst>
              <a:ext uri="{FF2B5EF4-FFF2-40B4-BE49-F238E27FC236}">
                <a16:creationId xmlns:a16="http://schemas.microsoft.com/office/drawing/2014/main" id="{7F1CFF4B-D91D-4E80-BAA4-8AEA9993EB05}"/>
              </a:ext>
            </a:extLst>
          </p:cNvPr>
          <p:cNvSpPr/>
          <p:nvPr/>
        </p:nvSpPr>
        <p:spPr>
          <a:xfrm>
            <a:off x="6505903" y="4803580"/>
            <a:ext cx="5464958" cy="461665"/>
          </a:xfrm>
          <a:prstGeom prst="rect">
            <a:avLst/>
          </a:prstGeom>
        </p:spPr>
        <p:txBody>
          <a:bodyPr wrap="none">
            <a:spAutoFit/>
          </a:bodyPr>
          <a:lstStyle/>
          <a:p>
            <a:r>
              <a:rPr lang="en-US" sz="2400" dirty="0"/>
              <a:t>https://cloudcore-test.azurewebsites.net</a:t>
            </a:r>
          </a:p>
        </p:txBody>
      </p:sp>
      <p:grpSp>
        <p:nvGrpSpPr>
          <p:cNvPr id="15" name="Group 14">
            <a:extLst>
              <a:ext uri="{FF2B5EF4-FFF2-40B4-BE49-F238E27FC236}">
                <a16:creationId xmlns:a16="http://schemas.microsoft.com/office/drawing/2014/main" id="{2267F957-5798-4B57-ABBD-C96B0D7049C3}"/>
              </a:ext>
            </a:extLst>
          </p:cNvPr>
          <p:cNvGrpSpPr/>
          <p:nvPr/>
        </p:nvGrpSpPr>
        <p:grpSpPr>
          <a:xfrm>
            <a:off x="9196552" y="3090041"/>
            <a:ext cx="2595065" cy="1713539"/>
            <a:chOff x="9196552" y="3090041"/>
            <a:chExt cx="2595065" cy="1713539"/>
          </a:xfrm>
        </p:grpSpPr>
        <p:sp>
          <p:nvSpPr>
            <p:cNvPr id="11" name="Rectangle 10">
              <a:extLst>
                <a:ext uri="{FF2B5EF4-FFF2-40B4-BE49-F238E27FC236}">
                  <a16:creationId xmlns:a16="http://schemas.microsoft.com/office/drawing/2014/main" id="{C3675257-D565-462B-9EC2-45B93880B98C}"/>
                </a:ext>
              </a:extLst>
            </p:cNvPr>
            <p:cNvSpPr/>
            <p:nvPr/>
          </p:nvSpPr>
          <p:spPr>
            <a:xfrm>
              <a:off x="9196552" y="3090041"/>
              <a:ext cx="2595065" cy="338959"/>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4C1BBB0-0F03-4912-AF55-B2D5B84D87A1}"/>
                </a:ext>
              </a:extLst>
            </p:cNvPr>
            <p:cNvCxnSpPr>
              <a:stCxn id="11" idx="2"/>
              <a:endCxn id="9" idx="0"/>
            </p:cNvCxnSpPr>
            <p:nvPr/>
          </p:nvCxnSpPr>
          <p:spPr>
            <a:xfrm flipH="1">
              <a:off x="9238382" y="3429000"/>
              <a:ext cx="1255703" cy="137458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214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F018C-0A83-4F86-8D26-E1757C00827C}"/>
              </a:ext>
            </a:extLst>
          </p:cNvPr>
          <p:cNvSpPr>
            <a:spLocks noGrp="1"/>
          </p:cNvSpPr>
          <p:nvPr>
            <p:ph type="title"/>
          </p:nvPr>
        </p:nvSpPr>
        <p:spPr>
          <a:xfrm>
            <a:off x="515019" y="259490"/>
            <a:ext cx="10515600" cy="1325563"/>
          </a:xfrm>
        </p:spPr>
        <p:txBody>
          <a:bodyPr/>
          <a:lstStyle/>
          <a:p>
            <a:r>
              <a:rPr lang="en-US" dirty="0"/>
              <a:t>Update web apps with Minimal Downtime</a:t>
            </a:r>
          </a:p>
        </p:txBody>
      </p:sp>
      <p:sp>
        <p:nvSpPr>
          <p:cNvPr id="6" name="Right Arrow 43">
            <a:extLst>
              <a:ext uri="{FF2B5EF4-FFF2-40B4-BE49-F238E27FC236}">
                <a16:creationId xmlns:a16="http://schemas.microsoft.com/office/drawing/2014/main" id="{67744AF1-949C-4B6C-BEE4-06BE4B9C8383}"/>
              </a:ext>
            </a:extLst>
          </p:cNvPr>
          <p:cNvSpPr/>
          <p:nvPr/>
        </p:nvSpPr>
        <p:spPr bwMode="auto">
          <a:xfrm>
            <a:off x="4563859" y="3570992"/>
            <a:ext cx="2507617"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 name="Picture 6">
            <a:extLst>
              <a:ext uri="{FF2B5EF4-FFF2-40B4-BE49-F238E27FC236}">
                <a16:creationId xmlns:a16="http://schemas.microsoft.com/office/drawing/2014/main" id="{E493D7CB-85D7-43EB-9389-627F569FE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4163" y="2048117"/>
            <a:ext cx="764940" cy="764940"/>
          </a:xfrm>
          <a:prstGeom prst="rect">
            <a:avLst/>
          </a:prstGeom>
        </p:spPr>
      </p:pic>
      <p:pic>
        <p:nvPicPr>
          <p:cNvPr id="8" name="Picture 7">
            <a:extLst>
              <a:ext uri="{FF2B5EF4-FFF2-40B4-BE49-F238E27FC236}">
                <a16:creationId xmlns:a16="http://schemas.microsoft.com/office/drawing/2014/main" id="{D0EBBC3E-62C0-4555-8468-86901BF0A2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4163" y="2967258"/>
            <a:ext cx="764940" cy="764940"/>
          </a:xfrm>
          <a:prstGeom prst="rect">
            <a:avLst/>
          </a:prstGeom>
        </p:spPr>
      </p:pic>
      <p:pic>
        <p:nvPicPr>
          <p:cNvPr id="9" name="Picture 8">
            <a:extLst>
              <a:ext uri="{FF2B5EF4-FFF2-40B4-BE49-F238E27FC236}">
                <a16:creationId xmlns:a16="http://schemas.microsoft.com/office/drawing/2014/main" id="{78211FA3-CC8B-41E8-9749-FEE1A49A64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604" y="3839911"/>
            <a:ext cx="586057" cy="586057"/>
          </a:xfrm>
          <a:prstGeom prst="rect">
            <a:avLst/>
          </a:prstGeom>
        </p:spPr>
      </p:pic>
      <p:sp>
        <p:nvSpPr>
          <p:cNvPr id="10" name="Rectangle 9">
            <a:extLst>
              <a:ext uri="{FF2B5EF4-FFF2-40B4-BE49-F238E27FC236}">
                <a16:creationId xmlns:a16="http://schemas.microsoft.com/office/drawing/2014/main" id="{5F89630A-D620-462E-B8BC-590865A3E461}"/>
              </a:ext>
            </a:extLst>
          </p:cNvPr>
          <p:cNvSpPr/>
          <p:nvPr/>
        </p:nvSpPr>
        <p:spPr bwMode="auto">
          <a:xfrm>
            <a:off x="10833374" y="1777011"/>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1" name="TextBox 10">
            <a:extLst>
              <a:ext uri="{FF2B5EF4-FFF2-40B4-BE49-F238E27FC236}">
                <a16:creationId xmlns:a16="http://schemas.microsoft.com/office/drawing/2014/main" id="{7E7F8A0C-E968-4B0D-B496-A2A8BBD83B10}"/>
              </a:ext>
            </a:extLst>
          </p:cNvPr>
          <p:cNvSpPr txBox="1"/>
          <p:nvPr/>
        </p:nvSpPr>
        <p:spPr>
          <a:xfrm>
            <a:off x="10833373" y="4355558"/>
            <a:ext cx="1135243" cy="439006"/>
          </a:xfrm>
          <a:prstGeom prst="rect">
            <a:avLst/>
          </a:prstGeom>
          <a:noFill/>
        </p:spPr>
        <p:txBody>
          <a:bodyPr wrap="square" lIns="179283" tIns="143426" rIns="179283" bIns="143426" rtlCol="0">
            <a:spAutoFit/>
          </a:bodyPr>
          <a:lstStyle/>
          <a:p>
            <a:pPr defTabSz="914379">
              <a:lnSpc>
                <a:spcPct val="90000"/>
              </a:lnSpc>
              <a:spcAft>
                <a:spcPts val="588"/>
              </a:spcAft>
            </a:pPr>
            <a:r>
              <a:rPr lang="en-US" sz="1078" b="1" dirty="0">
                <a:gradFill>
                  <a:gsLst>
                    <a:gs pos="2917">
                      <a:srgbClr val="505050"/>
                    </a:gs>
                    <a:gs pos="30000">
                      <a:srgbClr val="505050"/>
                    </a:gs>
                  </a:gsLst>
                  <a:lin ang="5400000" scaled="0"/>
                </a:gradFill>
              </a:rPr>
              <a:t>Production</a:t>
            </a:r>
          </a:p>
        </p:txBody>
      </p:sp>
      <p:pic>
        <p:nvPicPr>
          <p:cNvPr id="12" name="Picture 11">
            <a:extLst>
              <a:ext uri="{FF2B5EF4-FFF2-40B4-BE49-F238E27FC236}">
                <a16:creationId xmlns:a16="http://schemas.microsoft.com/office/drawing/2014/main" id="{ECD0974A-6088-485C-A243-D558710E72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1710" y="3660754"/>
            <a:ext cx="780180" cy="780180"/>
          </a:xfrm>
          <a:prstGeom prst="rect">
            <a:avLst/>
          </a:prstGeom>
        </p:spPr>
      </p:pic>
      <p:pic>
        <p:nvPicPr>
          <p:cNvPr id="13" name="Picture 12">
            <a:extLst>
              <a:ext uri="{FF2B5EF4-FFF2-40B4-BE49-F238E27FC236}">
                <a16:creationId xmlns:a16="http://schemas.microsoft.com/office/drawing/2014/main" id="{2DA6B2CA-E02C-4FDB-8309-910BFA6582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815" y="5492201"/>
            <a:ext cx="780180" cy="780180"/>
          </a:xfrm>
          <a:prstGeom prst="rect">
            <a:avLst/>
          </a:prstGeom>
        </p:spPr>
      </p:pic>
      <p:pic>
        <p:nvPicPr>
          <p:cNvPr id="14" name="Picture 13">
            <a:extLst>
              <a:ext uri="{FF2B5EF4-FFF2-40B4-BE49-F238E27FC236}">
                <a16:creationId xmlns:a16="http://schemas.microsoft.com/office/drawing/2014/main" id="{13BD3156-2485-4739-8C53-2AFFEABFB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510" y="1992088"/>
            <a:ext cx="764940" cy="764940"/>
          </a:xfrm>
          <a:prstGeom prst="rect">
            <a:avLst/>
          </a:prstGeom>
        </p:spPr>
      </p:pic>
      <p:pic>
        <p:nvPicPr>
          <p:cNvPr id="15" name="Picture 14">
            <a:extLst>
              <a:ext uri="{FF2B5EF4-FFF2-40B4-BE49-F238E27FC236}">
                <a16:creationId xmlns:a16="http://schemas.microsoft.com/office/drawing/2014/main" id="{194081A7-E03B-4926-80BF-45D8BCA6F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510" y="2911229"/>
            <a:ext cx="764940" cy="764940"/>
          </a:xfrm>
          <a:prstGeom prst="rect">
            <a:avLst/>
          </a:prstGeom>
        </p:spPr>
      </p:pic>
      <p:pic>
        <p:nvPicPr>
          <p:cNvPr id="16" name="Picture 15">
            <a:extLst>
              <a:ext uri="{FF2B5EF4-FFF2-40B4-BE49-F238E27FC236}">
                <a16:creationId xmlns:a16="http://schemas.microsoft.com/office/drawing/2014/main" id="{C0364826-8A00-45BE-9B33-07A11D03B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2951" y="3783883"/>
            <a:ext cx="586057" cy="586057"/>
          </a:xfrm>
          <a:prstGeom prst="rect">
            <a:avLst/>
          </a:prstGeom>
        </p:spPr>
      </p:pic>
      <p:sp>
        <p:nvSpPr>
          <p:cNvPr id="17" name="Rectangle 16">
            <a:extLst>
              <a:ext uri="{FF2B5EF4-FFF2-40B4-BE49-F238E27FC236}">
                <a16:creationId xmlns:a16="http://schemas.microsoft.com/office/drawing/2014/main" id="{6F359F0D-1807-4475-A5C7-77EC84CECC80}"/>
              </a:ext>
            </a:extLst>
          </p:cNvPr>
          <p:cNvSpPr/>
          <p:nvPr/>
        </p:nvSpPr>
        <p:spPr bwMode="auto">
          <a:xfrm>
            <a:off x="7182248" y="1720980"/>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TextBox 17">
            <a:extLst>
              <a:ext uri="{FF2B5EF4-FFF2-40B4-BE49-F238E27FC236}">
                <a16:creationId xmlns:a16="http://schemas.microsoft.com/office/drawing/2014/main" id="{D03057DB-0147-42F2-B6CC-7D244052C626}"/>
              </a:ext>
            </a:extLst>
          </p:cNvPr>
          <p:cNvSpPr txBox="1"/>
          <p:nvPr/>
        </p:nvSpPr>
        <p:spPr>
          <a:xfrm>
            <a:off x="7149944" y="4329273"/>
            <a:ext cx="1135243" cy="439006"/>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078" b="1" dirty="0">
                <a:gradFill>
                  <a:gsLst>
                    <a:gs pos="2917">
                      <a:srgbClr val="505050"/>
                    </a:gs>
                    <a:gs pos="30000">
                      <a:srgbClr val="505050"/>
                    </a:gs>
                  </a:gsLst>
                  <a:lin ang="5400000" scaled="0"/>
                </a:gradFill>
              </a:rPr>
              <a:t>Staging</a:t>
            </a:r>
          </a:p>
        </p:txBody>
      </p:sp>
      <p:pic>
        <p:nvPicPr>
          <p:cNvPr id="19" name="Picture 18">
            <a:extLst>
              <a:ext uri="{FF2B5EF4-FFF2-40B4-BE49-F238E27FC236}">
                <a16:creationId xmlns:a16="http://schemas.microsoft.com/office/drawing/2014/main" id="{F8AAFBD4-AAE3-411D-808A-CD765AFD1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42" y="1977707"/>
            <a:ext cx="764940" cy="764940"/>
          </a:xfrm>
          <a:prstGeom prst="rect">
            <a:avLst/>
          </a:prstGeom>
        </p:spPr>
      </p:pic>
      <p:pic>
        <p:nvPicPr>
          <p:cNvPr id="20" name="Picture 19">
            <a:extLst>
              <a:ext uri="{FF2B5EF4-FFF2-40B4-BE49-F238E27FC236}">
                <a16:creationId xmlns:a16="http://schemas.microsoft.com/office/drawing/2014/main" id="{9924CB4C-CFD4-4EC8-A0B1-DBF0CFAEB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42" y="2896847"/>
            <a:ext cx="764940" cy="764940"/>
          </a:xfrm>
          <a:prstGeom prst="rect">
            <a:avLst/>
          </a:prstGeom>
        </p:spPr>
      </p:pic>
      <p:pic>
        <p:nvPicPr>
          <p:cNvPr id="21" name="Picture 20">
            <a:extLst>
              <a:ext uri="{FF2B5EF4-FFF2-40B4-BE49-F238E27FC236}">
                <a16:creationId xmlns:a16="http://schemas.microsoft.com/office/drawing/2014/main" id="{465D4DFA-FCEF-45B8-B8B2-DFA1AA319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283" y="3769501"/>
            <a:ext cx="586057" cy="586057"/>
          </a:xfrm>
          <a:prstGeom prst="rect">
            <a:avLst/>
          </a:prstGeom>
        </p:spPr>
      </p:pic>
      <p:sp>
        <p:nvSpPr>
          <p:cNvPr id="22" name="Rectangle 21">
            <a:extLst>
              <a:ext uri="{FF2B5EF4-FFF2-40B4-BE49-F238E27FC236}">
                <a16:creationId xmlns:a16="http://schemas.microsoft.com/office/drawing/2014/main" id="{B6539491-ED7B-49AE-A023-81CACCF14FC6}"/>
              </a:ext>
            </a:extLst>
          </p:cNvPr>
          <p:cNvSpPr/>
          <p:nvPr/>
        </p:nvSpPr>
        <p:spPr bwMode="auto">
          <a:xfrm>
            <a:off x="3506075" y="1720980"/>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3" name="TextBox 22">
            <a:extLst>
              <a:ext uri="{FF2B5EF4-FFF2-40B4-BE49-F238E27FC236}">
                <a16:creationId xmlns:a16="http://schemas.microsoft.com/office/drawing/2014/main" id="{C3C266DB-B989-45DF-9232-951BFB585B77}"/>
              </a:ext>
            </a:extLst>
          </p:cNvPr>
          <p:cNvSpPr txBox="1"/>
          <p:nvPr/>
        </p:nvSpPr>
        <p:spPr>
          <a:xfrm>
            <a:off x="3458765" y="4299527"/>
            <a:ext cx="1135243" cy="439006"/>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078" b="1" dirty="0">
                <a:gradFill>
                  <a:gsLst>
                    <a:gs pos="2917">
                      <a:srgbClr val="505050"/>
                    </a:gs>
                    <a:gs pos="30000">
                      <a:srgbClr val="505050"/>
                    </a:gs>
                  </a:gsLst>
                  <a:lin ang="5400000" scaled="0"/>
                </a:gradFill>
              </a:rPr>
              <a:t>Dev/Test</a:t>
            </a:r>
          </a:p>
        </p:txBody>
      </p:sp>
      <p:sp>
        <p:nvSpPr>
          <p:cNvPr id="24" name="TextBox 23">
            <a:extLst>
              <a:ext uri="{FF2B5EF4-FFF2-40B4-BE49-F238E27FC236}">
                <a16:creationId xmlns:a16="http://schemas.microsoft.com/office/drawing/2014/main" id="{893BD001-CDAF-4316-AA07-BB7BCF1F8D64}"/>
              </a:ext>
            </a:extLst>
          </p:cNvPr>
          <p:cNvSpPr txBox="1"/>
          <p:nvPr/>
        </p:nvSpPr>
        <p:spPr>
          <a:xfrm>
            <a:off x="1424370" y="5631420"/>
            <a:ext cx="2013702"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1. Developer checks code in</a:t>
            </a:r>
          </a:p>
        </p:txBody>
      </p:sp>
      <p:sp>
        <p:nvSpPr>
          <p:cNvPr id="25" name="Right Arrow 30">
            <a:extLst>
              <a:ext uri="{FF2B5EF4-FFF2-40B4-BE49-F238E27FC236}">
                <a16:creationId xmlns:a16="http://schemas.microsoft.com/office/drawing/2014/main" id="{A5565F05-E391-46D4-B88E-3846ECE98E32}"/>
              </a:ext>
            </a:extLst>
          </p:cNvPr>
          <p:cNvSpPr/>
          <p:nvPr/>
        </p:nvSpPr>
        <p:spPr bwMode="auto">
          <a:xfrm rot="17474184">
            <a:off x="945625" y="4804534"/>
            <a:ext cx="689936"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Right Arrow 31">
            <a:extLst>
              <a:ext uri="{FF2B5EF4-FFF2-40B4-BE49-F238E27FC236}">
                <a16:creationId xmlns:a16="http://schemas.microsoft.com/office/drawing/2014/main" id="{8B5F4CF8-9416-44C6-948D-06D7A497CD4A}"/>
              </a:ext>
            </a:extLst>
          </p:cNvPr>
          <p:cNvSpPr/>
          <p:nvPr/>
        </p:nvSpPr>
        <p:spPr bwMode="auto">
          <a:xfrm>
            <a:off x="2258409" y="3900120"/>
            <a:ext cx="1116645"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 name="TextBox 26">
            <a:extLst>
              <a:ext uri="{FF2B5EF4-FFF2-40B4-BE49-F238E27FC236}">
                <a16:creationId xmlns:a16="http://schemas.microsoft.com/office/drawing/2014/main" id="{7E8FDAA0-9A5F-4B76-A700-942733466EFB}"/>
              </a:ext>
            </a:extLst>
          </p:cNvPr>
          <p:cNvSpPr txBox="1"/>
          <p:nvPr/>
        </p:nvSpPr>
        <p:spPr>
          <a:xfrm>
            <a:off x="217370" y="2889198"/>
            <a:ext cx="3254699"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2. Code is built and deployed to deployment slot </a:t>
            </a:r>
          </a:p>
        </p:txBody>
      </p:sp>
      <p:sp>
        <p:nvSpPr>
          <p:cNvPr id="28" name="TextBox 27">
            <a:extLst>
              <a:ext uri="{FF2B5EF4-FFF2-40B4-BE49-F238E27FC236}">
                <a16:creationId xmlns:a16="http://schemas.microsoft.com/office/drawing/2014/main" id="{D815F165-3D5F-409B-B3D9-5D62641E38CF}"/>
              </a:ext>
            </a:extLst>
          </p:cNvPr>
          <p:cNvSpPr txBox="1"/>
          <p:nvPr/>
        </p:nvSpPr>
        <p:spPr>
          <a:xfrm>
            <a:off x="4462866" y="5627856"/>
            <a:ext cx="3254699"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3. Test validates quality using test environment</a:t>
            </a:r>
          </a:p>
        </p:txBody>
      </p:sp>
      <p:sp>
        <p:nvSpPr>
          <p:cNvPr id="29" name="TextBox 28">
            <a:extLst>
              <a:ext uri="{FF2B5EF4-FFF2-40B4-BE49-F238E27FC236}">
                <a16:creationId xmlns:a16="http://schemas.microsoft.com/office/drawing/2014/main" id="{D1A5853F-16D2-4F7B-AFD0-B7520A89C3D8}"/>
              </a:ext>
            </a:extLst>
          </p:cNvPr>
          <p:cNvSpPr txBox="1"/>
          <p:nvPr/>
        </p:nvSpPr>
        <p:spPr>
          <a:xfrm>
            <a:off x="4638461" y="1736160"/>
            <a:ext cx="2347127" cy="1193617"/>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4. Swap to Staging (Production Environment) for final validation</a:t>
            </a:r>
          </a:p>
        </p:txBody>
      </p:sp>
      <p:pic>
        <p:nvPicPr>
          <p:cNvPr id="30" name="Picture 29">
            <a:extLst>
              <a:ext uri="{FF2B5EF4-FFF2-40B4-BE49-F238E27FC236}">
                <a16:creationId xmlns:a16="http://schemas.microsoft.com/office/drawing/2014/main" id="{5A944418-34EC-4792-9F67-8AB5E9699671}"/>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80624" y="3090723"/>
            <a:ext cx="1272460" cy="1272460"/>
          </a:xfrm>
          <a:prstGeom prst="rect">
            <a:avLst/>
          </a:prstGeom>
          <a:solidFill>
            <a:schemeClr val="bg1"/>
          </a:solidFill>
        </p:spPr>
      </p:pic>
      <p:sp>
        <p:nvSpPr>
          <p:cNvPr id="31" name="TextBox 30">
            <a:extLst>
              <a:ext uri="{FF2B5EF4-FFF2-40B4-BE49-F238E27FC236}">
                <a16:creationId xmlns:a16="http://schemas.microsoft.com/office/drawing/2014/main" id="{EDADBD94-F216-4DF7-AD00-C82BD06D89A7}"/>
              </a:ext>
            </a:extLst>
          </p:cNvPr>
          <p:cNvSpPr txBox="1"/>
          <p:nvPr/>
        </p:nvSpPr>
        <p:spPr>
          <a:xfrm>
            <a:off x="8337060" y="1770875"/>
            <a:ext cx="2347127"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5. Swap to production web site</a:t>
            </a:r>
          </a:p>
        </p:txBody>
      </p:sp>
      <p:pic>
        <p:nvPicPr>
          <p:cNvPr id="32" name="Picture 31">
            <a:extLst>
              <a:ext uri="{FF2B5EF4-FFF2-40B4-BE49-F238E27FC236}">
                <a16:creationId xmlns:a16="http://schemas.microsoft.com/office/drawing/2014/main" id="{6B0A4551-F3FE-4F33-96DC-470DD0400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2086" y="5584028"/>
            <a:ext cx="780180" cy="780180"/>
          </a:xfrm>
          <a:prstGeom prst="rect">
            <a:avLst/>
          </a:prstGeom>
        </p:spPr>
      </p:pic>
      <p:sp>
        <p:nvSpPr>
          <p:cNvPr id="33" name="Right Arrow 39">
            <a:extLst>
              <a:ext uri="{FF2B5EF4-FFF2-40B4-BE49-F238E27FC236}">
                <a16:creationId xmlns:a16="http://schemas.microsoft.com/office/drawing/2014/main" id="{CF42B00A-CA44-4DCB-9FB1-4AD36B2B08E3}"/>
              </a:ext>
            </a:extLst>
          </p:cNvPr>
          <p:cNvSpPr/>
          <p:nvPr/>
        </p:nvSpPr>
        <p:spPr bwMode="auto">
          <a:xfrm rot="17474184">
            <a:off x="3625935" y="5018567"/>
            <a:ext cx="689936"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4" name="TextBox 33">
            <a:extLst>
              <a:ext uri="{FF2B5EF4-FFF2-40B4-BE49-F238E27FC236}">
                <a16:creationId xmlns:a16="http://schemas.microsoft.com/office/drawing/2014/main" id="{BBA44F0D-9B31-4C07-9EA4-E431004D4CE3}"/>
              </a:ext>
            </a:extLst>
          </p:cNvPr>
          <p:cNvSpPr txBox="1"/>
          <p:nvPr/>
        </p:nvSpPr>
        <p:spPr>
          <a:xfrm>
            <a:off x="1744599" y="1262446"/>
            <a:ext cx="3832633"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http://cloudcore-dev.azurewebsites.net</a:t>
            </a:r>
          </a:p>
        </p:txBody>
      </p:sp>
      <p:sp>
        <p:nvSpPr>
          <p:cNvPr id="35" name="TextBox 34">
            <a:extLst>
              <a:ext uri="{FF2B5EF4-FFF2-40B4-BE49-F238E27FC236}">
                <a16:creationId xmlns:a16="http://schemas.microsoft.com/office/drawing/2014/main" id="{FAC3912E-0406-417A-94DF-5AAE03F5CDFB}"/>
              </a:ext>
            </a:extLst>
          </p:cNvPr>
          <p:cNvSpPr txBox="1"/>
          <p:nvPr/>
        </p:nvSpPr>
        <p:spPr>
          <a:xfrm>
            <a:off x="9637290" y="1213988"/>
            <a:ext cx="2702022"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http://www.cloudcore.com</a:t>
            </a:r>
          </a:p>
        </p:txBody>
      </p:sp>
      <p:sp>
        <p:nvSpPr>
          <p:cNvPr id="36" name="TextBox 35">
            <a:extLst>
              <a:ext uri="{FF2B5EF4-FFF2-40B4-BE49-F238E27FC236}">
                <a16:creationId xmlns:a16="http://schemas.microsoft.com/office/drawing/2014/main" id="{B5A0D85C-6509-45F5-918F-652880DDE739}"/>
              </a:ext>
            </a:extLst>
          </p:cNvPr>
          <p:cNvSpPr txBox="1"/>
          <p:nvPr/>
        </p:nvSpPr>
        <p:spPr>
          <a:xfrm>
            <a:off x="5349807" y="1251048"/>
            <a:ext cx="4396483"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http://cloudcore-staging.azurewebsites.net</a:t>
            </a:r>
          </a:p>
        </p:txBody>
      </p:sp>
      <p:sp>
        <p:nvSpPr>
          <p:cNvPr id="37" name="Right Arrow 44">
            <a:extLst>
              <a:ext uri="{FF2B5EF4-FFF2-40B4-BE49-F238E27FC236}">
                <a16:creationId xmlns:a16="http://schemas.microsoft.com/office/drawing/2014/main" id="{1C435D4E-9502-4C89-93AD-AECC5B9507BC}"/>
              </a:ext>
            </a:extLst>
          </p:cNvPr>
          <p:cNvSpPr/>
          <p:nvPr/>
        </p:nvSpPr>
        <p:spPr bwMode="auto">
          <a:xfrm>
            <a:off x="8279154" y="3545725"/>
            <a:ext cx="2507617"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8" name="Picture 37">
            <a:extLst>
              <a:ext uri="{FF2B5EF4-FFF2-40B4-BE49-F238E27FC236}">
                <a16:creationId xmlns:a16="http://schemas.microsoft.com/office/drawing/2014/main" id="{70D2A530-8FD1-409B-80B3-9F5EA14C777A}"/>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820876" y="3068613"/>
            <a:ext cx="1272460" cy="1272460"/>
          </a:xfrm>
          <a:prstGeom prst="rect">
            <a:avLst/>
          </a:prstGeom>
          <a:solidFill>
            <a:schemeClr val="bg1"/>
          </a:solidFill>
        </p:spPr>
      </p:pic>
    </p:spTree>
    <p:extLst>
      <p:ext uri="{BB962C8B-B14F-4D97-AF65-F5344CB8AC3E}">
        <p14:creationId xmlns:p14="http://schemas.microsoft.com/office/powerpoint/2010/main" val="149172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par>
                                <p:cTn id="91" presetID="10"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500"/>
                                        <p:tgtEl>
                                          <p:spTgt spid="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17" grpId="0" animBg="1"/>
      <p:bldP spid="18" grpId="0"/>
      <p:bldP spid="22" grpId="0" animBg="1"/>
      <p:bldP spid="23" grpId="0"/>
      <p:bldP spid="24" grpId="0" animBg="1"/>
      <p:bldP spid="25" grpId="0" animBg="1"/>
      <p:bldP spid="26" grpId="0" animBg="1"/>
      <p:bldP spid="27" grpId="0" animBg="1"/>
      <p:bldP spid="28" grpId="0" animBg="1"/>
      <p:bldP spid="29" grpId="0" animBg="1"/>
      <p:bldP spid="31" grpId="0" animBg="1"/>
      <p:bldP spid="33" grpId="0" animBg="1"/>
      <p:bldP spid="34" grpId="0"/>
      <p:bldP spid="35" grpId="0"/>
      <p:bldP spid="36" grpId="0"/>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4C1B94B-3C99-431F-B0A6-01D243CFE027}"/>
              </a:ext>
            </a:extLst>
          </p:cNvPr>
          <p:cNvSpPr/>
          <p:nvPr/>
        </p:nvSpPr>
        <p:spPr>
          <a:xfrm>
            <a:off x="0" y="1416446"/>
            <a:ext cx="12192000" cy="19675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062D4C4-0356-4CC4-9FBB-BE3A941651B2}"/>
              </a:ext>
            </a:extLst>
          </p:cNvPr>
          <p:cNvSpPr>
            <a:spLocks noGrp="1"/>
          </p:cNvSpPr>
          <p:nvPr>
            <p:ph type="title"/>
          </p:nvPr>
        </p:nvSpPr>
        <p:spPr/>
        <p:txBody>
          <a:bodyPr/>
          <a:lstStyle/>
          <a:p>
            <a:r>
              <a:rPr lang="en-US" dirty="0"/>
              <a:t>Traffic Routing and Deployment Slots</a:t>
            </a:r>
          </a:p>
        </p:txBody>
      </p:sp>
      <p:sp>
        <p:nvSpPr>
          <p:cNvPr id="2" name="Text Placeholder 1">
            <a:extLst>
              <a:ext uri="{FF2B5EF4-FFF2-40B4-BE49-F238E27FC236}">
                <a16:creationId xmlns:a16="http://schemas.microsoft.com/office/drawing/2014/main" id="{E055D84E-6D00-4BA0-B15B-FAC0F9A13906}"/>
              </a:ext>
            </a:extLst>
          </p:cNvPr>
          <p:cNvSpPr>
            <a:spLocks noGrp="1"/>
          </p:cNvSpPr>
          <p:nvPr>
            <p:ph type="body" sz="quarter" idx="4294967295"/>
          </p:nvPr>
        </p:nvSpPr>
        <p:spPr>
          <a:xfrm>
            <a:off x="346075" y="1592861"/>
            <a:ext cx="11499850" cy="1720850"/>
          </a:xfrm>
        </p:spPr>
        <p:txBody>
          <a:bodyPr/>
          <a:lstStyle/>
          <a:p>
            <a:r>
              <a:rPr lang="en-US" sz="2400" dirty="0">
                <a:solidFill>
                  <a:schemeClr val="bg1"/>
                </a:solidFill>
              </a:rPr>
              <a:t>Traffic routing directs a portion of traffic to an alternate slot</a:t>
            </a:r>
          </a:p>
          <a:p>
            <a:pPr marL="855359" lvl="1" indent="-460286">
              <a:buSzPct val="80000"/>
            </a:pPr>
            <a:r>
              <a:rPr lang="en-US" sz="2000" dirty="0">
                <a:solidFill>
                  <a:schemeClr val="bg1"/>
                </a:solidFill>
              </a:rPr>
              <a:t>Test new updates</a:t>
            </a:r>
          </a:p>
          <a:p>
            <a:pPr marL="855359" lvl="1" indent="-460286">
              <a:buSzPct val="80000"/>
            </a:pPr>
            <a:r>
              <a:rPr lang="en-US" sz="2000" dirty="0">
                <a:solidFill>
                  <a:schemeClr val="bg1"/>
                </a:solidFill>
              </a:rPr>
              <a:t>Gradual ramp-up of new site</a:t>
            </a:r>
          </a:p>
          <a:p>
            <a:pPr marL="855359" lvl="1" indent="-460286">
              <a:buSzPct val="80000"/>
            </a:pPr>
            <a:r>
              <a:rPr lang="en-US" sz="2000" dirty="0">
                <a:solidFill>
                  <a:schemeClr val="bg1"/>
                </a:solidFill>
              </a:rPr>
              <a:t>A/B testing</a:t>
            </a:r>
          </a:p>
          <a:p>
            <a:pPr marL="281621" lvl="1" indent="0">
              <a:buNone/>
            </a:pPr>
            <a:endParaRPr lang="en-US" sz="2000" dirty="0">
              <a:solidFill>
                <a:schemeClr val="bg1"/>
              </a:solidFill>
            </a:endParaRPr>
          </a:p>
        </p:txBody>
      </p:sp>
      <p:pic>
        <p:nvPicPr>
          <p:cNvPr id="5" name="Picture 4">
            <a:extLst>
              <a:ext uri="{FF2B5EF4-FFF2-40B4-BE49-F238E27FC236}">
                <a16:creationId xmlns:a16="http://schemas.microsoft.com/office/drawing/2014/main" id="{3A2708EE-AFA8-4572-893C-12EA84044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2446" y="3510513"/>
            <a:ext cx="1263036" cy="1263036"/>
          </a:xfrm>
          <a:prstGeom prst="rect">
            <a:avLst/>
          </a:prstGeom>
        </p:spPr>
      </p:pic>
      <p:pic>
        <p:nvPicPr>
          <p:cNvPr id="6" name="Picture 5">
            <a:extLst>
              <a:ext uri="{FF2B5EF4-FFF2-40B4-BE49-F238E27FC236}">
                <a16:creationId xmlns:a16="http://schemas.microsoft.com/office/drawing/2014/main" id="{B8DBCB4C-84FA-4D9E-B999-E05CC409A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2446" y="5383405"/>
            <a:ext cx="1263036" cy="1263036"/>
          </a:xfrm>
          <a:prstGeom prst="rect">
            <a:avLst/>
          </a:prstGeom>
        </p:spPr>
      </p:pic>
      <p:pic>
        <p:nvPicPr>
          <p:cNvPr id="7" name="Picture 6">
            <a:extLst>
              <a:ext uri="{FF2B5EF4-FFF2-40B4-BE49-F238E27FC236}">
                <a16:creationId xmlns:a16="http://schemas.microsoft.com/office/drawing/2014/main" id="{42AE89BE-8AB0-463A-B659-1E4A9B3CB876}"/>
              </a:ext>
            </a:extLst>
          </p:cNvPr>
          <p:cNvPicPr>
            <a:picLocks noChangeAspect="1"/>
          </p:cNvPicPr>
          <p:nvPr/>
        </p:nvPicPr>
        <p:blipFill>
          <a:blip r:embed="rId4"/>
          <a:stretch>
            <a:fillRect/>
          </a:stretch>
        </p:blipFill>
        <p:spPr>
          <a:xfrm>
            <a:off x="4951984" y="3644384"/>
            <a:ext cx="1487342" cy="1627542"/>
          </a:xfrm>
          <a:prstGeom prst="rect">
            <a:avLst/>
          </a:prstGeom>
        </p:spPr>
      </p:pic>
      <p:pic>
        <p:nvPicPr>
          <p:cNvPr id="8" name="Picture 7">
            <a:extLst>
              <a:ext uri="{FF2B5EF4-FFF2-40B4-BE49-F238E27FC236}">
                <a16:creationId xmlns:a16="http://schemas.microsoft.com/office/drawing/2014/main" id="{C0268BEC-7E59-4767-97BF-6872D69DC6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485" y="3663200"/>
            <a:ext cx="810801" cy="810801"/>
          </a:xfrm>
          <a:prstGeom prst="rect">
            <a:avLst/>
          </a:prstGeom>
        </p:spPr>
      </p:pic>
      <p:pic>
        <p:nvPicPr>
          <p:cNvPr id="9" name="Picture 8">
            <a:extLst>
              <a:ext uri="{FF2B5EF4-FFF2-40B4-BE49-F238E27FC236}">
                <a16:creationId xmlns:a16="http://schemas.microsoft.com/office/drawing/2014/main" id="{ADDEA567-6623-4510-AAC9-C59F552FC8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357" y="4068600"/>
            <a:ext cx="810801" cy="810801"/>
          </a:xfrm>
          <a:prstGeom prst="rect">
            <a:avLst/>
          </a:prstGeom>
        </p:spPr>
      </p:pic>
      <p:pic>
        <p:nvPicPr>
          <p:cNvPr id="10" name="Picture 9">
            <a:extLst>
              <a:ext uri="{FF2B5EF4-FFF2-40B4-BE49-F238E27FC236}">
                <a16:creationId xmlns:a16="http://schemas.microsoft.com/office/drawing/2014/main" id="{317B4935-F620-4922-833A-DD92A18FA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2433" y="4474001"/>
            <a:ext cx="810801" cy="810801"/>
          </a:xfrm>
          <a:prstGeom prst="rect">
            <a:avLst/>
          </a:prstGeom>
          <a:ln>
            <a:noFill/>
          </a:ln>
        </p:spPr>
      </p:pic>
      <p:sp>
        <p:nvSpPr>
          <p:cNvPr id="11" name="TextBox 10">
            <a:extLst>
              <a:ext uri="{FF2B5EF4-FFF2-40B4-BE49-F238E27FC236}">
                <a16:creationId xmlns:a16="http://schemas.microsoft.com/office/drawing/2014/main" id="{ABA7AF69-343F-4D61-8EA4-2B5592FFBDF2}"/>
              </a:ext>
            </a:extLst>
          </p:cNvPr>
          <p:cNvSpPr txBox="1"/>
          <p:nvPr/>
        </p:nvSpPr>
        <p:spPr>
          <a:xfrm>
            <a:off x="9745482" y="3741743"/>
            <a:ext cx="1998999" cy="775597"/>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Production Site</a:t>
            </a:r>
          </a:p>
        </p:txBody>
      </p:sp>
      <p:sp>
        <p:nvSpPr>
          <p:cNvPr id="12" name="TextBox 11">
            <a:extLst>
              <a:ext uri="{FF2B5EF4-FFF2-40B4-BE49-F238E27FC236}">
                <a16:creationId xmlns:a16="http://schemas.microsoft.com/office/drawing/2014/main" id="{6BB8F0B7-F867-4248-9E01-C209EAC0D4FF}"/>
              </a:ext>
            </a:extLst>
          </p:cNvPr>
          <p:cNvSpPr txBox="1"/>
          <p:nvPr/>
        </p:nvSpPr>
        <p:spPr>
          <a:xfrm>
            <a:off x="9745482" y="5904140"/>
            <a:ext cx="1847963"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Test Site</a:t>
            </a:r>
          </a:p>
        </p:txBody>
      </p:sp>
      <p:sp>
        <p:nvSpPr>
          <p:cNvPr id="13" name="Right Arrow 28">
            <a:extLst>
              <a:ext uri="{FF2B5EF4-FFF2-40B4-BE49-F238E27FC236}">
                <a16:creationId xmlns:a16="http://schemas.microsoft.com/office/drawing/2014/main" id="{1C762A54-B033-4793-B366-B17A18FD9084}"/>
              </a:ext>
            </a:extLst>
          </p:cNvPr>
          <p:cNvSpPr/>
          <p:nvPr/>
        </p:nvSpPr>
        <p:spPr bwMode="auto">
          <a:xfrm>
            <a:off x="6479320" y="3663200"/>
            <a:ext cx="1908755" cy="810801"/>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ight Arrow 30">
            <a:extLst>
              <a:ext uri="{FF2B5EF4-FFF2-40B4-BE49-F238E27FC236}">
                <a16:creationId xmlns:a16="http://schemas.microsoft.com/office/drawing/2014/main" id="{18A655A8-7568-41E4-835C-3BEE6CDA6CF7}"/>
              </a:ext>
            </a:extLst>
          </p:cNvPr>
          <p:cNvSpPr/>
          <p:nvPr/>
        </p:nvSpPr>
        <p:spPr bwMode="auto">
          <a:xfrm>
            <a:off x="2837320" y="3866924"/>
            <a:ext cx="1998998" cy="825585"/>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5" name="Elbow Connector 32">
            <a:extLst>
              <a:ext uri="{FF2B5EF4-FFF2-40B4-BE49-F238E27FC236}">
                <a16:creationId xmlns:a16="http://schemas.microsoft.com/office/drawing/2014/main" id="{16218F16-E68A-40EB-B3AA-69A4A49FA796}"/>
              </a:ext>
            </a:extLst>
          </p:cNvPr>
          <p:cNvCxnSpPr/>
          <p:nvPr/>
        </p:nvCxnSpPr>
        <p:spPr>
          <a:xfrm>
            <a:off x="6479320" y="4421912"/>
            <a:ext cx="1908755" cy="1593011"/>
          </a:xfrm>
          <a:prstGeom prst="bentConnector3">
            <a:avLst/>
          </a:prstGeom>
          <a:ln w="793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EC5D190-E3FE-41AA-9448-FA09E3BA60DE}"/>
              </a:ext>
            </a:extLst>
          </p:cNvPr>
          <p:cNvSpPr txBox="1"/>
          <p:nvPr/>
        </p:nvSpPr>
        <p:spPr>
          <a:xfrm>
            <a:off x="6906231" y="3903110"/>
            <a:ext cx="898774"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90%</a:t>
            </a:r>
          </a:p>
        </p:txBody>
      </p:sp>
      <p:sp>
        <p:nvSpPr>
          <p:cNvPr id="17" name="TextBox 16">
            <a:extLst>
              <a:ext uri="{FF2B5EF4-FFF2-40B4-BE49-F238E27FC236}">
                <a16:creationId xmlns:a16="http://schemas.microsoft.com/office/drawing/2014/main" id="{B3623533-AF71-407F-A7F1-718DB23869AA}"/>
              </a:ext>
            </a:extLst>
          </p:cNvPr>
          <p:cNvSpPr txBox="1"/>
          <p:nvPr/>
        </p:nvSpPr>
        <p:spPr>
          <a:xfrm>
            <a:off x="7619835" y="5516342"/>
            <a:ext cx="768240"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10%</a:t>
            </a:r>
          </a:p>
        </p:txBody>
      </p:sp>
    </p:spTree>
    <p:extLst>
      <p:ext uri="{BB962C8B-B14F-4D97-AF65-F5344CB8AC3E}">
        <p14:creationId xmlns:p14="http://schemas.microsoft.com/office/powerpoint/2010/main" val="152119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60836" y="1777006"/>
            <a:ext cx="7377819" cy="1985641"/>
          </a:xfrm>
        </p:spPr>
        <p:txBody>
          <a:bodyPr>
            <a:noAutofit/>
          </a:bodyPr>
          <a:lstStyle/>
          <a:p>
            <a:pPr marL="457200" indent="-457200">
              <a:buFont typeface="Arial" charset="0"/>
              <a:buChar char="•"/>
            </a:pPr>
            <a:r>
              <a:rPr lang="en-US" sz="4400" dirty="0"/>
              <a:t>Publishing Code from Source Control</a:t>
            </a:r>
          </a:p>
          <a:p>
            <a:pPr marL="457200" lvl="1" indent="-457200">
              <a:buFont typeface="Arial" charset="0"/>
              <a:buChar char="•"/>
            </a:pPr>
            <a:r>
              <a:rPr lang="en-US" sz="3561" dirty="0"/>
              <a:t>Typically to a non-production Slot</a:t>
            </a:r>
          </a:p>
          <a:p>
            <a:pPr marL="457200" lvl="1" indent="-457200">
              <a:buFont typeface="Arial" charset="0"/>
              <a:buChar char="•"/>
            </a:pPr>
            <a:endParaRPr lang="en-US" sz="3561" dirty="0"/>
          </a:p>
          <a:p>
            <a:pPr marL="457200" indent="-457200">
              <a:buFont typeface="Arial" charset="0"/>
              <a:buChar char="•"/>
            </a:pPr>
            <a:r>
              <a:rPr lang="en-US" sz="4400" dirty="0"/>
              <a:t>Continuous Delivery from GitHub, </a:t>
            </a:r>
            <a:r>
              <a:rPr lang="en-US" sz="4400" dirty="0" err="1"/>
              <a:t>BitBucket</a:t>
            </a:r>
            <a:r>
              <a:rPr lang="en-US" sz="4400" dirty="0"/>
              <a:t>, and Azure Repos</a:t>
            </a:r>
          </a:p>
          <a:p>
            <a:pPr marL="457200" indent="-457200">
              <a:buFont typeface="Arial" charset="0"/>
              <a:buChar char="•"/>
            </a:pPr>
            <a:endParaRPr lang="en-US" sz="4400" dirty="0"/>
          </a:p>
        </p:txBody>
      </p:sp>
      <p:sp>
        <p:nvSpPr>
          <p:cNvPr id="2" name="Title 1">
            <a:extLst>
              <a:ext uri="{FF2B5EF4-FFF2-40B4-BE49-F238E27FC236}">
                <a16:creationId xmlns:a16="http://schemas.microsoft.com/office/drawing/2014/main" id="{7C02AE3D-EB79-4FE2-B000-AC86A63DAE60}"/>
              </a:ext>
            </a:extLst>
          </p:cNvPr>
          <p:cNvSpPr>
            <a:spLocks noGrp="1"/>
          </p:cNvSpPr>
          <p:nvPr>
            <p:ph type="title"/>
          </p:nvPr>
        </p:nvSpPr>
        <p:spPr/>
        <p:txBody>
          <a:bodyPr/>
          <a:lstStyle/>
          <a:p>
            <a:r>
              <a:rPr lang="en-US"/>
              <a:t>Deployment Center</a:t>
            </a:r>
            <a:endParaRPr lang="en-US" dirty="0"/>
          </a:p>
        </p:txBody>
      </p:sp>
      <p:sp>
        <p:nvSpPr>
          <p:cNvPr id="3" name="Text Placeholder 4">
            <a:extLst>
              <a:ext uri="{FF2B5EF4-FFF2-40B4-BE49-F238E27FC236}">
                <a16:creationId xmlns:a16="http://schemas.microsoft.com/office/drawing/2014/main" id="{63AEC37B-AFAE-4977-A7B9-ECEF4B467B0A}"/>
              </a:ext>
            </a:extLst>
          </p:cNvPr>
          <p:cNvSpPr>
            <a:spLocks noGrp="1"/>
          </p:cNvSpPr>
          <p:nvPr/>
        </p:nvSpPr>
        <p:spPr>
          <a:xfrm>
            <a:off x="607051" y="1690688"/>
            <a:ext cx="5278742"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a:buClr>
                <a:schemeClr val="bg1"/>
              </a:buClr>
            </a:pPr>
            <a:endParaRPr lang="en-US" sz="3600" dirty="0">
              <a:solidFill>
                <a:schemeClr val="bg1"/>
              </a:solidFill>
              <a:latin typeface="+mn-lt"/>
            </a:endParaRPr>
          </a:p>
        </p:txBody>
      </p:sp>
      <p:pic>
        <p:nvPicPr>
          <p:cNvPr id="8" name="Picture 7"/>
          <p:cNvPicPr>
            <a:picLocks noChangeAspect="1"/>
          </p:cNvPicPr>
          <p:nvPr/>
        </p:nvPicPr>
        <p:blipFill>
          <a:blip r:embed="rId2"/>
          <a:stretch>
            <a:fillRect/>
          </a:stretch>
        </p:blipFill>
        <p:spPr>
          <a:xfrm>
            <a:off x="8257310" y="365125"/>
            <a:ext cx="3639678" cy="6225157"/>
          </a:xfrm>
          <a:prstGeom prst="rect">
            <a:avLst/>
          </a:prstGeom>
        </p:spPr>
      </p:pic>
    </p:spTree>
    <p:extLst>
      <p:ext uri="{BB962C8B-B14F-4D97-AF65-F5344CB8AC3E}">
        <p14:creationId xmlns:p14="http://schemas.microsoft.com/office/powerpoint/2010/main" val="34814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1355835"/>
            <a:ext cx="5566695" cy="4603532"/>
          </a:xfrm>
          <a:solidFill>
            <a:schemeClr val="accent1"/>
          </a:solidFill>
        </p:spPr>
        <p:txBody>
          <a:bodyPr>
            <a:normAutofit fontScale="92500" lnSpcReduction="10000"/>
          </a:bodyPr>
          <a:lstStyle/>
          <a:p>
            <a:r>
              <a:rPr lang="en-US" sz="3800" dirty="0">
                <a:solidFill>
                  <a:schemeClr val="bg1"/>
                </a:solidFill>
              </a:rPr>
              <a:t>Enable Multi-Factor Authentication</a:t>
            </a:r>
          </a:p>
          <a:p>
            <a:r>
              <a:rPr lang="en-US" sz="3800" dirty="0">
                <a:solidFill>
                  <a:schemeClr val="bg1"/>
                </a:solidFill>
              </a:rPr>
              <a:t>Manage role based access control using  Azure AD Groups </a:t>
            </a:r>
          </a:p>
          <a:p>
            <a:r>
              <a:rPr lang="en-US" sz="3800" dirty="0">
                <a:solidFill>
                  <a:schemeClr val="bg1"/>
                </a:solidFill>
              </a:rPr>
              <a:t>Use least privileged role necessary for task</a:t>
            </a:r>
          </a:p>
          <a:p>
            <a:r>
              <a:rPr lang="en-US" sz="3800" dirty="0">
                <a:solidFill>
                  <a:schemeClr val="bg1"/>
                </a:solidFill>
              </a:rPr>
              <a:t>Create custom roles as needed</a:t>
            </a:r>
          </a:p>
          <a:p>
            <a:endParaRPr lang="en-US" dirty="0">
              <a:solidFill>
                <a:schemeClr val="bg1"/>
              </a:solidFill>
            </a:endParaRPr>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Controlling Access to Azure Services</a:t>
            </a:r>
          </a:p>
        </p:txBody>
      </p:sp>
      <p:pic>
        <p:nvPicPr>
          <p:cNvPr id="8" name="Picture 7" descr="A close up of a logo&#10;&#10;Description generated with very high confidence">
            <a:extLst>
              <a:ext uri="{FF2B5EF4-FFF2-40B4-BE49-F238E27FC236}">
                <a16:creationId xmlns:a16="http://schemas.microsoft.com/office/drawing/2014/main" id="{42A9CC2E-4521-41DE-B52D-62EB3577C5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6196" y="1899560"/>
            <a:ext cx="2039947" cy="2039947"/>
          </a:xfrm>
          <a:prstGeom prst="rect">
            <a:avLst/>
          </a:prstGeom>
        </p:spPr>
      </p:pic>
      <p:pic>
        <p:nvPicPr>
          <p:cNvPr id="9" name="Picture 8">
            <a:extLst>
              <a:ext uri="{FF2B5EF4-FFF2-40B4-BE49-F238E27FC236}">
                <a16:creationId xmlns:a16="http://schemas.microsoft.com/office/drawing/2014/main" id="{2E19C084-FF23-44FA-9314-176FA3EB3507}"/>
              </a:ext>
            </a:extLst>
          </p:cNvPr>
          <p:cNvPicPr>
            <a:picLocks noChangeAspect="1"/>
          </p:cNvPicPr>
          <p:nvPr/>
        </p:nvPicPr>
        <p:blipFill>
          <a:blip r:embed="rId4">
            <a:duotone>
              <a:schemeClr val="accent6">
                <a:shade val="45000"/>
                <a:satMod val="135000"/>
              </a:schemeClr>
              <a:prstClr val="white"/>
            </a:duotone>
          </a:blip>
          <a:stretch>
            <a:fillRect/>
          </a:stretch>
        </p:blipFill>
        <p:spPr>
          <a:xfrm>
            <a:off x="9194307" y="3939507"/>
            <a:ext cx="1430150" cy="1430150"/>
          </a:xfrm>
          <a:prstGeom prst="rect">
            <a:avLst/>
          </a:prstGeom>
        </p:spPr>
      </p:pic>
    </p:spTree>
    <p:extLst>
      <p:ext uri="{BB962C8B-B14F-4D97-AF65-F5344CB8AC3E}">
        <p14:creationId xmlns:p14="http://schemas.microsoft.com/office/powerpoint/2010/main" val="176506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231B6D-5B55-4A2F-85A5-FDEEBFCEE550}"/>
              </a:ext>
            </a:extLst>
          </p:cNvPr>
          <p:cNvSpPr>
            <a:spLocks noGrp="1"/>
          </p:cNvSpPr>
          <p:nvPr>
            <p:ph type="body" sz="quarter" idx="10"/>
          </p:nvPr>
        </p:nvSpPr>
        <p:spPr>
          <a:xfrm>
            <a:off x="560836" y="1608840"/>
            <a:ext cx="5892516" cy="4781449"/>
          </a:xfrm>
          <a:solidFill>
            <a:schemeClr val="accent1"/>
          </a:solidFill>
        </p:spPr>
        <p:txBody>
          <a:bodyPr>
            <a:normAutofit/>
          </a:bodyPr>
          <a:lstStyle/>
          <a:p>
            <a:pPr marL="457200" indent="-457200">
              <a:buFont typeface="Arial" panose="020B0604020202020204" pitchFamily="34" charset="0"/>
              <a:buChar char="•"/>
            </a:pPr>
            <a:r>
              <a:rPr lang="en-US" sz="2600" dirty="0">
                <a:solidFill>
                  <a:schemeClr val="bg1"/>
                </a:solidFill>
              </a:rPr>
              <a:t>Fully Isolated and dedicated PaaS environment</a:t>
            </a:r>
          </a:p>
          <a:p>
            <a:pPr marL="457200" indent="-457200">
              <a:buFont typeface="Arial" panose="020B0604020202020204" pitchFamily="34" charset="0"/>
              <a:buChar char="•"/>
            </a:pPr>
            <a:r>
              <a:rPr lang="en-US" sz="2600" dirty="0">
                <a:solidFill>
                  <a:schemeClr val="bg1"/>
                </a:solidFill>
              </a:rPr>
              <a:t>Run App Service apps a high scale</a:t>
            </a:r>
          </a:p>
          <a:p>
            <a:pPr marL="457200" indent="-457200">
              <a:buFont typeface="Arial" panose="020B0604020202020204" pitchFamily="34" charset="0"/>
              <a:buChar char="•"/>
            </a:pPr>
            <a:r>
              <a:rPr lang="en-US" sz="2600" dirty="0">
                <a:solidFill>
                  <a:schemeClr val="bg1"/>
                </a:solidFill>
              </a:rPr>
              <a:t>Can host Windows Web Apps, Linux Web Apps, Containers, and Functions</a:t>
            </a:r>
          </a:p>
          <a:p>
            <a:pPr marL="457200" indent="-457200">
              <a:buFont typeface="Arial" panose="020B0604020202020204" pitchFamily="34" charset="0"/>
              <a:buChar char="•"/>
            </a:pPr>
            <a:r>
              <a:rPr lang="en-US" sz="2600" dirty="0">
                <a:solidFill>
                  <a:schemeClr val="bg1"/>
                </a:solidFill>
              </a:rPr>
              <a:t>Allows for high memory utilization</a:t>
            </a:r>
          </a:p>
          <a:p>
            <a:pPr marL="457200" indent="-457200">
              <a:buFont typeface="Arial" panose="020B0604020202020204" pitchFamily="34" charset="0"/>
              <a:buChar char="•"/>
            </a:pPr>
            <a:r>
              <a:rPr lang="en-US" sz="2600" dirty="0">
                <a:solidFill>
                  <a:schemeClr val="bg1"/>
                </a:solidFill>
              </a:rPr>
              <a:t>Scales vertically and horizontally making for idea large stateless applications</a:t>
            </a:r>
          </a:p>
          <a:p>
            <a:endParaRPr lang="en-US" dirty="0"/>
          </a:p>
        </p:txBody>
      </p:sp>
      <p:sp>
        <p:nvSpPr>
          <p:cNvPr id="2" name="Title 1">
            <a:extLst>
              <a:ext uri="{FF2B5EF4-FFF2-40B4-BE49-F238E27FC236}">
                <a16:creationId xmlns:a16="http://schemas.microsoft.com/office/drawing/2014/main" id="{AE1741CA-18FD-46B9-A7A4-B10FFA861D94}"/>
              </a:ext>
            </a:extLst>
          </p:cNvPr>
          <p:cNvSpPr>
            <a:spLocks noGrp="1"/>
          </p:cNvSpPr>
          <p:nvPr>
            <p:ph type="title"/>
          </p:nvPr>
        </p:nvSpPr>
        <p:spPr/>
        <p:txBody>
          <a:bodyPr/>
          <a:lstStyle/>
          <a:p>
            <a:r>
              <a:rPr lang="en-US" dirty="0"/>
              <a:t>App Service Environment</a:t>
            </a:r>
          </a:p>
        </p:txBody>
      </p:sp>
      <p:grpSp>
        <p:nvGrpSpPr>
          <p:cNvPr id="4" name="Group 3">
            <a:extLst>
              <a:ext uri="{FF2B5EF4-FFF2-40B4-BE49-F238E27FC236}">
                <a16:creationId xmlns:a16="http://schemas.microsoft.com/office/drawing/2014/main" id="{0A5ACF7E-2637-41D3-AB25-BD89012B2AD9}"/>
              </a:ext>
            </a:extLst>
          </p:cNvPr>
          <p:cNvGrpSpPr/>
          <p:nvPr/>
        </p:nvGrpSpPr>
        <p:grpSpPr>
          <a:xfrm>
            <a:off x="6818243" y="1997333"/>
            <a:ext cx="4923278" cy="3839962"/>
            <a:chOff x="7338808" y="2147157"/>
            <a:chExt cx="4923278" cy="3839962"/>
          </a:xfrm>
        </p:grpSpPr>
        <p:pic>
          <p:nvPicPr>
            <p:cNvPr id="5" name="Picture 4">
              <a:extLst>
                <a:ext uri="{FF2B5EF4-FFF2-40B4-BE49-F238E27FC236}">
                  <a16:creationId xmlns:a16="http://schemas.microsoft.com/office/drawing/2014/main" id="{3307ECC2-AE74-4F9C-AA32-B612F9A35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4763" y="4898902"/>
              <a:ext cx="600338" cy="600338"/>
            </a:xfrm>
            <a:prstGeom prst="rect">
              <a:avLst/>
            </a:prstGeom>
          </p:spPr>
        </p:pic>
        <p:pic>
          <p:nvPicPr>
            <p:cNvPr id="6" name="Picture 5">
              <a:extLst>
                <a:ext uri="{FF2B5EF4-FFF2-40B4-BE49-F238E27FC236}">
                  <a16:creationId xmlns:a16="http://schemas.microsoft.com/office/drawing/2014/main" id="{07E1B696-D398-4D34-85B9-660D3F1DBA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342" y="2639836"/>
              <a:ext cx="1573877" cy="1573877"/>
            </a:xfrm>
            <a:prstGeom prst="rect">
              <a:avLst/>
            </a:prstGeom>
          </p:spPr>
        </p:pic>
        <p:sp>
          <p:nvSpPr>
            <p:cNvPr id="7" name="Rectangle 6">
              <a:extLst>
                <a:ext uri="{FF2B5EF4-FFF2-40B4-BE49-F238E27FC236}">
                  <a16:creationId xmlns:a16="http://schemas.microsoft.com/office/drawing/2014/main" id="{DD4E6EAF-7D88-461C-9054-487A540D01E4}"/>
                </a:ext>
              </a:extLst>
            </p:cNvPr>
            <p:cNvSpPr/>
            <p:nvPr/>
          </p:nvSpPr>
          <p:spPr bwMode="auto">
            <a:xfrm>
              <a:off x="7338808" y="2147157"/>
              <a:ext cx="4923278" cy="2559236"/>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dirty="0">
                <a:gradFill>
                  <a:gsLst>
                    <a:gs pos="0">
                      <a:srgbClr val="FFFFFF"/>
                    </a:gs>
                    <a:gs pos="100000">
                      <a:srgbClr val="FFFFFF"/>
                    </a:gs>
                  </a:gsLst>
                  <a:lin ang="5400000" scaled="0"/>
                </a:gradFill>
                <a:latin typeface="Segoe UI"/>
              </a:endParaRPr>
            </a:p>
          </p:txBody>
        </p:sp>
        <p:pic>
          <p:nvPicPr>
            <p:cNvPr id="8" name="Picture 7">
              <a:extLst>
                <a:ext uri="{FF2B5EF4-FFF2-40B4-BE49-F238E27FC236}">
                  <a16:creationId xmlns:a16="http://schemas.microsoft.com/office/drawing/2014/main" id="{80E8DB83-3882-45B7-B1C9-CE3CBB1FCB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6781" y="2427642"/>
              <a:ext cx="898824" cy="898824"/>
            </a:xfrm>
            <a:prstGeom prst="rect">
              <a:avLst/>
            </a:prstGeom>
          </p:spPr>
        </p:pic>
        <p:pic>
          <p:nvPicPr>
            <p:cNvPr id="10" name="Picture 9">
              <a:extLst>
                <a:ext uri="{FF2B5EF4-FFF2-40B4-BE49-F238E27FC236}">
                  <a16:creationId xmlns:a16="http://schemas.microsoft.com/office/drawing/2014/main" id="{4AB1CA0D-51E0-4C0A-90C7-E501A5695F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9662" y="3513588"/>
              <a:ext cx="937987" cy="937987"/>
            </a:xfrm>
            <a:prstGeom prst="rect">
              <a:avLst/>
            </a:prstGeom>
          </p:spPr>
        </p:pic>
        <p:pic>
          <p:nvPicPr>
            <p:cNvPr id="11" name="Picture 10">
              <a:extLst>
                <a:ext uri="{FF2B5EF4-FFF2-40B4-BE49-F238E27FC236}">
                  <a16:creationId xmlns:a16="http://schemas.microsoft.com/office/drawing/2014/main" id="{44053E8E-B7F6-4B6E-BE2E-393E4D3967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4110" y="3518975"/>
              <a:ext cx="1044167" cy="1044167"/>
            </a:xfrm>
            <a:prstGeom prst="rect">
              <a:avLst/>
            </a:prstGeom>
          </p:spPr>
        </p:pic>
        <p:pic>
          <p:nvPicPr>
            <p:cNvPr id="12" name="Picture 11">
              <a:extLst>
                <a:ext uri="{FF2B5EF4-FFF2-40B4-BE49-F238E27FC236}">
                  <a16:creationId xmlns:a16="http://schemas.microsoft.com/office/drawing/2014/main" id="{F59F585F-C69F-4925-BCE4-6A8603E11E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9273" y="2498398"/>
              <a:ext cx="928376" cy="928376"/>
            </a:xfrm>
            <a:prstGeom prst="rect">
              <a:avLst/>
            </a:prstGeom>
          </p:spPr>
        </p:pic>
        <p:pic>
          <p:nvPicPr>
            <p:cNvPr id="13" name="Picture 12">
              <a:extLst>
                <a:ext uri="{FF2B5EF4-FFF2-40B4-BE49-F238E27FC236}">
                  <a16:creationId xmlns:a16="http://schemas.microsoft.com/office/drawing/2014/main" id="{37435181-1B05-405D-B012-3A6315D97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3955" y="4898902"/>
              <a:ext cx="600338" cy="600338"/>
            </a:xfrm>
            <a:prstGeom prst="rect">
              <a:avLst/>
            </a:prstGeom>
          </p:spPr>
        </p:pic>
        <p:pic>
          <p:nvPicPr>
            <p:cNvPr id="14" name="Picture 13">
              <a:extLst>
                <a:ext uri="{FF2B5EF4-FFF2-40B4-BE49-F238E27FC236}">
                  <a16:creationId xmlns:a16="http://schemas.microsoft.com/office/drawing/2014/main" id="{2086833A-5F14-412A-BB8B-B459044D4D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7824" y="4898902"/>
              <a:ext cx="600338" cy="600338"/>
            </a:xfrm>
            <a:prstGeom prst="rect">
              <a:avLst/>
            </a:prstGeom>
          </p:spPr>
        </p:pic>
        <p:sp>
          <p:nvSpPr>
            <p:cNvPr id="15" name="TextBox 14">
              <a:extLst>
                <a:ext uri="{FF2B5EF4-FFF2-40B4-BE49-F238E27FC236}">
                  <a16:creationId xmlns:a16="http://schemas.microsoft.com/office/drawing/2014/main" id="{65D366CA-9717-4E35-B90E-5BF805BFE1CD}"/>
                </a:ext>
              </a:extLst>
            </p:cNvPr>
            <p:cNvSpPr txBox="1"/>
            <p:nvPr/>
          </p:nvSpPr>
          <p:spPr>
            <a:xfrm>
              <a:off x="7892110" y="5602848"/>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P1</a:t>
              </a:r>
            </a:p>
          </p:txBody>
        </p:sp>
        <p:sp>
          <p:nvSpPr>
            <p:cNvPr id="16" name="TextBox 15">
              <a:extLst>
                <a:ext uri="{FF2B5EF4-FFF2-40B4-BE49-F238E27FC236}">
                  <a16:creationId xmlns:a16="http://schemas.microsoft.com/office/drawing/2014/main" id="{88BBEA1B-7E25-4DA9-A1EB-7E98F9B7A967}"/>
                </a:ext>
              </a:extLst>
            </p:cNvPr>
            <p:cNvSpPr txBox="1"/>
            <p:nvPr/>
          </p:nvSpPr>
          <p:spPr>
            <a:xfrm>
              <a:off x="9221183" y="5584306"/>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S1</a:t>
              </a:r>
            </a:p>
          </p:txBody>
        </p:sp>
        <p:sp>
          <p:nvSpPr>
            <p:cNvPr id="17" name="TextBox 16">
              <a:extLst>
                <a:ext uri="{FF2B5EF4-FFF2-40B4-BE49-F238E27FC236}">
                  <a16:creationId xmlns:a16="http://schemas.microsoft.com/office/drawing/2014/main" id="{B0C604AA-6BDC-4DF0-AFC9-652197BA3EFD}"/>
                </a:ext>
              </a:extLst>
            </p:cNvPr>
            <p:cNvSpPr txBox="1"/>
            <p:nvPr/>
          </p:nvSpPr>
          <p:spPr>
            <a:xfrm>
              <a:off x="10634348" y="5602848"/>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P3</a:t>
              </a:r>
            </a:p>
          </p:txBody>
        </p:sp>
      </p:grpSp>
    </p:spTree>
    <p:extLst>
      <p:ext uri="{BB962C8B-B14F-4D97-AF65-F5344CB8AC3E}">
        <p14:creationId xmlns:p14="http://schemas.microsoft.com/office/powerpoint/2010/main" val="802423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Topics Explored</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4457338"/>
          </a:xfrm>
        </p:spPr>
        <p:txBody>
          <a:bodyPr>
            <a:normAutofit/>
          </a:bodyPr>
          <a:lstStyle/>
          <a:p>
            <a:pPr marL="457200" lvl="0" indent="-457200">
              <a:buFont typeface="Arial" panose="020B0604020202020204" pitchFamily="34" charset="0"/>
              <a:buChar char="•"/>
            </a:pPr>
            <a:r>
              <a:rPr lang="en-GB" dirty="0"/>
              <a:t>Azure PaaS</a:t>
            </a:r>
          </a:p>
          <a:p>
            <a:pPr marL="914400" lvl="1" indent="-457200">
              <a:buFont typeface="Arial" panose="020B0604020202020204" pitchFamily="34" charset="0"/>
              <a:buChar char="•"/>
            </a:pPr>
            <a:r>
              <a:rPr lang="en-GB" dirty="0"/>
              <a:t>PaaS Compute </a:t>
            </a:r>
            <a:endParaRPr lang="en-US" dirty="0"/>
          </a:p>
          <a:p>
            <a:pPr marL="914400" lvl="1" indent="-457200">
              <a:buFont typeface="Arial" panose="020B0604020202020204" pitchFamily="34" charset="0"/>
              <a:buChar char="•"/>
            </a:pPr>
            <a:r>
              <a:rPr lang="en-GB" dirty="0"/>
              <a:t>Serverless</a:t>
            </a:r>
            <a:endParaRPr lang="en-US" dirty="0"/>
          </a:p>
          <a:p>
            <a:pPr marL="914400" lvl="1" indent="-457200">
              <a:buFont typeface="Arial" panose="020B0604020202020204" pitchFamily="34" charset="0"/>
              <a:buChar char="•"/>
            </a:pPr>
            <a:r>
              <a:rPr lang="en-GB" dirty="0"/>
              <a:t>Containers</a:t>
            </a:r>
            <a:endParaRPr lang="en-US" dirty="0"/>
          </a:p>
          <a:p>
            <a:pPr marL="914400" lvl="1" indent="-457200">
              <a:buFont typeface="Arial" panose="020B0604020202020204" pitchFamily="34" charset="0"/>
              <a:buChar char="•"/>
            </a:pPr>
            <a:r>
              <a:rPr lang="en-GB" dirty="0"/>
              <a:t>PaaS Networking &amp; Hybrid</a:t>
            </a:r>
            <a:endParaRPr lang="en-US" dirty="0"/>
          </a:p>
          <a:p>
            <a:pPr marL="914400" lvl="1" indent="-457200">
              <a:buFont typeface="Arial" panose="020B0604020202020204" pitchFamily="34" charset="0"/>
              <a:buChar char="•"/>
            </a:pPr>
            <a:r>
              <a:rPr lang="en-GB" dirty="0"/>
              <a:t>Messaging</a:t>
            </a:r>
            <a:endParaRPr lang="en-US" dirty="0"/>
          </a:p>
          <a:p>
            <a:pPr marL="914400" lvl="1" indent="-457200">
              <a:buFont typeface="Arial" panose="020B0604020202020204" pitchFamily="34" charset="0"/>
              <a:buChar char="•"/>
            </a:pPr>
            <a:r>
              <a:rPr lang="en-GB" dirty="0"/>
              <a:t>Databases &amp; Data stores</a:t>
            </a:r>
          </a:p>
          <a:p>
            <a:pPr marL="457200" indent="-457200">
              <a:buFont typeface="Arial" panose="020B0604020202020204" pitchFamily="34" charset="0"/>
              <a:buChar char="•"/>
            </a:pPr>
            <a:r>
              <a:rPr lang="en-GB" dirty="0"/>
              <a:t>DevOps, Monitoring</a:t>
            </a:r>
          </a:p>
          <a:p>
            <a:pPr marL="914400" lvl="1" indent="-457200">
              <a:buFont typeface="Arial" panose="020B0604020202020204" pitchFamily="34" charset="0"/>
              <a:buChar char="•"/>
            </a:pPr>
            <a:r>
              <a:rPr lang="en-GB" dirty="0"/>
              <a:t>DevOps automation</a:t>
            </a:r>
          </a:p>
          <a:p>
            <a:pPr marL="914400" lvl="1" indent="-457200">
              <a:buFont typeface="Arial" panose="020B0604020202020204" pitchFamily="34" charset="0"/>
              <a:buChar char="•"/>
            </a:pPr>
            <a:r>
              <a:rPr lang="en-GB" dirty="0"/>
              <a:t>Monitoring PaaS solutions</a:t>
            </a:r>
          </a:p>
        </p:txBody>
      </p:sp>
      <p:pic>
        <p:nvPicPr>
          <p:cNvPr id="11" name="Picture 10">
            <a:extLst>
              <a:ext uri="{FF2B5EF4-FFF2-40B4-BE49-F238E27FC236}">
                <a16:creationId xmlns:a16="http://schemas.microsoft.com/office/drawing/2014/main" id="{9AFEBA8D-0075-43A5-86B3-A70D14652B68}"/>
              </a:ext>
            </a:extLst>
          </p:cNvPr>
          <p:cNvPicPr>
            <a:picLocks noChangeAspect="1"/>
          </p:cNvPicPr>
          <p:nvPr/>
        </p:nvPicPr>
        <p:blipFill>
          <a:blip r:embed="rId5"/>
          <a:stretch>
            <a:fillRect/>
          </a:stretch>
        </p:blipFill>
        <p:spPr>
          <a:xfrm>
            <a:off x="7406761" y="2028508"/>
            <a:ext cx="961762" cy="961761"/>
          </a:xfrm>
          <a:prstGeom prst="rect">
            <a:avLst/>
          </a:prstGeom>
        </p:spPr>
      </p:pic>
      <p:pic>
        <p:nvPicPr>
          <p:cNvPr id="13" name="Picture 12">
            <a:extLst>
              <a:ext uri="{FF2B5EF4-FFF2-40B4-BE49-F238E27FC236}">
                <a16:creationId xmlns:a16="http://schemas.microsoft.com/office/drawing/2014/main" id="{4A49BEDA-9F0B-45A6-8573-A8D26FCA511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33752" y="4119258"/>
            <a:ext cx="1045724" cy="1045724"/>
          </a:xfrm>
          <a:prstGeom prst="rect">
            <a:avLst/>
          </a:prstGeom>
        </p:spPr>
      </p:pic>
      <p:pic>
        <p:nvPicPr>
          <p:cNvPr id="15" name="Picture 14">
            <a:extLst>
              <a:ext uri="{FF2B5EF4-FFF2-40B4-BE49-F238E27FC236}">
                <a16:creationId xmlns:a16="http://schemas.microsoft.com/office/drawing/2014/main" id="{0BD5C85E-6A71-4B1B-A365-A2A0D8C3DD30}"/>
              </a:ext>
            </a:extLst>
          </p:cNvPr>
          <p:cNvPicPr>
            <a:picLocks noChangeAspect="1"/>
          </p:cNvPicPr>
          <p:nvPr/>
        </p:nvPicPr>
        <p:blipFill>
          <a:blip r:embed="rId7"/>
          <a:stretch>
            <a:fillRect/>
          </a:stretch>
        </p:blipFill>
        <p:spPr>
          <a:xfrm>
            <a:off x="10139699" y="1873734"/>
            <a:ext cx="1212513" cy="1212513"/>
          </a:xfrm>
          <a:prstGeom prst="rect">
            <a:avLst/>
          </a:prstGeom>
        </p:spPr>
      </p:pic>
      <p:pic>
        <p:nvPicPr>
          <p:cNvPr id="16" name="Picture 15">
            <a:extLst>
              <a:ext uri="{FF2B5EF4-FFF2-40B4-BE49-F238E27FC236}">
                <a16:creationId xmlns:a16="http://schemas.microsoft.com/office/drawing/2014/main" id="{58B60F40-C438-4BBF-85E6-E532ED90BF88}"/>
              </a:ext>
            </a:extLst>
          </p:cNvPr>
          <p:cNvPicPr>
            <a:picLocks noChangeAspect="1"/>
          </p:cNvPicPr>
          <p:nvPr/>
        </p:nvPicPr>
        <p:blipFill>
          <a:blip r:embed="rId8"/>
          <a:stretch>
            <a:fillRect/>
          </a:stretch>
        </p:blipFill>
        <p:spPr>
          <a:xfrm>
            <a:off x="8703005" y="3005958"/>
            <a:ext cx="1115535" cy="1115535"/>
          </a:xfrm>
          <a:prstGeom prst="rect">
            <a:avLst/>
          </a:prstGeom>
        </p:spPr>
      </p:pic>
      <p:pic>
        <p:nvPicPr>
          <p:cNvPr id="17" name="Picture 16">
            <a:extLst>
              <a:ext uri="{FF2B5EF4-FFF2-40B4-BE49-F238E27FC236}">
                <a16:creationId xmlns:a16="http://schemas.microsoft.com/office/drawing/2014/main" id="{F7A5C57D-47FA-4123-826F-61FCD8A16487}"/>
              </a:ext>
            </a:extLst>
          </p:cNvPr>
          <p:cNvPicPr>
            <a:picLocks noChangeAspect="1"/>
          </p:cNvPicPr>
          <p:nvPr/>
        </p:nvPicPr>
        <p:blipFill>
          <a:blip r:embed="rId9"/>
          <a:stretch>
            <a:fillRect/>
          </a:stretch>
        </p:blipFill>
        <p:spPr>
          <a:xfrm>
            <a:off x="8859759" y="5164982"/>
            <a:ext cx="900857" cy="981215"/>
          </a:xfrm>
          <a:prstGeom prst="rect">
            <a:avLst/>
          </a:prstGeom>
        </p:spPr>
      </p:pic>
      <p:pic>
        <p:nvPicPr>
          <p:cNvPr id="18" name="Picture 17">
            <a:extLst>
              <a:ext uri="{FF2B5EF4-FFF2-40B4-BE49-F238E27FC236}">
                <a16:creationId xmlns:a16="http://schemas.microsoft.com/office/drawing/2014/main" id="{71DFDF86-332F-4106-86B4-19646932DECB}"/>
              </a:ext>
            </a:extLst>
          </p:cNvPr>
          <p:cNvPicPr>
            <a:picLocks noChangeAspect="1"/>
          </p:cNvPicPr>
          <p:nvPr/>
        </p:nvPicPr>
        <p:blipFill>
          <a:blip r:embed="rId10"/>
          <a:stretch>
            <a:fillRect/>
          </a:stretch>
        </p:blipFill>
        <p:spPr>
          <a:xfrm>
            <a:off x="7343004" y="4309423"/>
            <a:ext cx="933644" cy="933644"/>
          </a:xfrm>
          <a:prstGeom prst="rect">
            <a:avLst/>
          </a:prstGeom>
        </p:spPr>
      </p:pic>
    </p:spTree>
    <p:custDataLst>
      <p:tags r:id="rId1"/>
    </p:custDataLst>
    <p:extLst>
      <p:ext uri="{BB962C8B-B14F-4D97-AF65-F5344CB8AC3E}">
        <p14:creationId xmlns:p14="http://schemas.microsoft.com/office/powerpoint/2010/main" val="85736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45B5-D000-4B14-8AE2-CA737B49CB43}"/>
              </a:ext>
            </a:extLst>
          </p:cNvPr>
          <p:cNvPicPr>
            <a:picLocks noChangeAspect="1"/>
          </p:cNvPicPr>
          <p:nvPr/>
        </p:nvPicPr>
        <p:blipFill>
          <a:blip r:embed="rId2"/>
          <a:stretch>
            <a:fillRect/>
          </a:stretch>
        </p:blipFill>
        <p:spPr>
          <a:xfrm>
            <a:off x="0" y="123387"/>
            <a:ext cx="12192000" cy="1322832"/>
          </a:xfrm>
          <a:prstGeom prst="rect">
            <a:avLst/>
          </a:prstGeom>
        </p:spPr>
      </p:pic>
      <p:sp>
        <p:nvSpPr>
          <p:cNvPr id="4" name="Title 3">
            <a:extLst>
              <a:ext uri="{FF2B5EF4-FFF2-40B4-BE49-F238E27FC236}">
                <a16:creationId xmlns:a16="http://schemas.microsoft.com/office/drawing/2014/main" id="{B0EB9BDD-007B-4C61-A55E-68224AF7A61D}"/>
              </a:ext>
            </a:extLst>
          </p:cNvPr>
          <p:cNvSpPr>
            <a:spLocks noGrp="1"/>
          </p:cNvSpPr>
          <p:nvPr>
            <p:ph type="title"/>
          </p:nvPr>
        </p:nvSpPr>
        <p:spPr/>
        <p:txBody>
          <a:bodyPr/>
          <a:lstStyle/>
          <a:p>
            <a:r>
              <a:rPr lang="en-US" dirty="0">
                <a:solidFill>
                  <a:schemeClr val="bg1"/>
                </a:solidFill>
              </a:rPr>
              <a:t>Architectures: Basic Web Application</a:t>
            </a:r>
          </a:p>
        </p:txBody>
      </p:sp>
      <p:pic>
        <p:nvPicPr>
          <p:cNvPr id="2050" name="Picture 2" descr="[0]">
            <a:extLst>
              <a:ext uri="{FF2B5EF4-FFF2-40B4-BE49-F238E27FC236}">
                <a16:creationId xmlns:a16="http://schemas.microsoft.com/office/drawing/2014/main" id="{816625A4-1866-4A66-A4EA-F79585156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57" y="1687957"/>
            <a:ext cx="9793685" cy="50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24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536FEE-BD5C-4CD1-9FDF-F48930604FC1}"/>
              </a:ext>
            </a:extLst>
          </p:cNvPr>
          <p:cNvPicPr>
            <a:picLocks noChangeAspect="1"/>
          </p:cNvPicPr>
          <p:nvPr/>
        </p:nvPicPr>
        <p:blipFill>
          <a:blip r:embed="rId2"/>
          <a:stretch>
            <a:fillRect/>
          </a:stretch>
        </p:blipFill>
        <p:spPr>
          <a:xfrm>
            <a:off x="0" y="134097"/>
            <a:ext cx="12192000" cy="1322832"/>
          </a:xfrm>
          <a:prstGeom prst="rect">
            <a:avLst/>
          </a:prstGeom>
        </p:spPr>
      </p:pic>
      <p:sp>
        <p:nvSpPr>
          <p:cNvPr id="3" name="Title 2">
            <a:extLst>
              <a:ext uri="{FF2B5EF4-FFF2-40B4-BE49-F238E27FC236}">
                <a16:creationId xmlns:a16="http://schemas.microsoft.com/office/drawing/2014/main" id="{33C97741-787E-47FE-BB2A-65C204FA3F22}"/>
              </a:ext>
            </a:extLst>
          </p:cNvPr>
          <p:cNvSpPr>
            <a:spLocks noGrp="1"/>
          </p:cNvSpPr>
          <p:nvPr>
            <p:ph type="title"/>
          </p:nvPr>
        </p:nvSpPr>
        <p:spPr/>
        <p:txBody>
          <a:bodyPr/>
          <a:lstStyle/>
          <a:p>
            <a:r>
              <a:rPr lang="en-US" dirty="0">
                <a:solidFill>
                  <a:schemeClr val="bg1"/>
                </a:solidFill>
              </a:rPr>
              <a:t>Architectures: Multi-region deployment</a:t>
            </a:r>
          </a:p>
        </p:txBody>
      </p:sp>
      <p:pic>
        <p:nvPicPr>
          <p:cNvPr id="1026" name="Picture 2" descr="Reference architecture: Web application with high availability">
            <a:extLst>
              <a:ext uri="{FF2B5EF4-FFF2-40B4-BE49-F238E27FC236}">
                <a16:creationId xmlns:a16="http://schemas.microsoft.com/office/drawing/2014/main" id="{07418D40-5CD7-449C-8D0F-E2BA47703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491" y="1456929"/>
            <a:ext cx="8315651" cy="533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84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1"/>
            <a:ext cx="12192000" cy="1051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4034" y="0"/>
            <a:ext cx="10538088" cy="1389179"/>
          </a:xfrm>
        </p:spPr>
        <p:txBody>
          <a:bodyPr>
            <a:normAutofit/>
          </a:bodyPr>
          <a:lstStyle/>
          <a:p>
            <a:r>
              <a:rPr lang="en-US" dirty="0">
                <a:solidFill>
                  <a:schemeClr val="bg1"/>
                </a:solidFill>
              </a:rPr>
              <a:t>Architecture: Azure App Service PCI Compliant</a:t>
            </a:r>
          </a:p>
        </p:txBody>
      </p:sp>
      <p:pic>
        <p:nvPicPr>
          <p:cNvPr id="1026" name="Picture 2" descr="https://docs.microsoft.com/en-us/azure/security/blueprints/images/pci-architectural-diagram.png">
            <a:extLst>
              <a:ext uri="{FF2B5EF4-FFF2-40B4-BE49-F238E27FC236}">
                <a16:creationId xmlns:a16="http://schemas.microsoft.com/office/drawing/2014/main" id="{378A4F91-45A0-4F33-867B-FF2E1AE67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196" y="1051035"/>
            <a:ext cx="8061763" cy="579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41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to you see as the advantages of using App Service and PaaS </a:t>
            </a:r>
            <a:r>
              <a:rPr lang="en-US" b="1" i="1" dirty="0" err="1"/>
              <a:t>verus</a:t>
            </a:r>
            <a:r>
              <a:rPr lang="en-US" b="1" i="1" dirty="0"/>
              <a:t> using IaaS VMs?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Do you think that Microsoft has finally arrived at a solution that teams will embrace in terms of PaaS now that there is support for Windows, Linux and Containers?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103720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Serverless</a:t>
            </a:r>
          </a:p>
        </p:txBody>
      </p:sp>
    </p:spTree>
    <p:extLst>
      <p:ext uri="{BB962C8B-B14F-4D97-AF65-F5344CB8AC3E}">
        <p14:creationId xmlns:p14="http://schemas.microsoft.com/office/powerpoint/2010/main" val="3041160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837" y="1777006"/>
            <a:ext cx="7973564" cy="1985641"/>
          </a:xfrm>
        </p:spPr>
        <p:txBody>
          <a:bodyPr>
            <a:noAutofit/>
          </a:bodyPr>
          <a:lstStyle/>
          <a:p>
            <a:pPr marL="457200" indent="-457200">
              <a:buFont typeface="Arial" charset="0"/>
              <a:buChar char="•"/>
            </a:pPr>
            <a:r>
              <a:rPr lang="en-US" sz="3600"/>
              <a:t>“Pinnacle of PaaS compute”</a:t>
            </a:r>
          </a:p>
          <a:p>
            <a:pPr marL="457200" indent="-457200">
              <a:buFont typeface="Arial" charset="0"/>
              <a:buChar char="•"/>
            </a:pPr>
            <a:r>
              <a:rPr lang="en-US" sz="3600" dirty="0"/>
              <a:t>Not just hardware “servers”, but software servers are also managed for you</a:t>
            </a:r>
          </a:p>
          <a:p>
            <a:pPr marL="457200" indent="-457200">
              <a:buFont typeface="Arial" charset="0"/>
              <a:buChar char="•"/>
            </a:pPr>
            <a:r>
              <a:rPr lang="en-US" sz="3600" dirty="0"/>
              <a:t>Focus on business logic, not solving technical problems not core to business</a:t>
            </a:r>
          </a:p>
          <a:p>
            <a:pPr marL="457200" indent="-457200">
              <a:buFont typeface="Arial" charset="0"/>
              <a:buChar char="•"/>
            </a:pPr>
            <a:r>
              <a:rPr lang="en-US" sz="3600" dirty="0"/>
              <a:t>Lower effort to get started makes it easier to experiment (bots, etc.)</a:t>
            </a:r>
          </a:p>
          <a:p>
            <a:pPr marL="457200" indent="-457200">
              <a:buFont typeface="Arial" charset="0"/>
              <a:buChar char="•"/>
            </a:pPr>
            <a:endParaRPr lang="en-US" sz="3600" dirty="0"/>
          </a:p>
          <a:p>
            <a:pPr marL="457200" indent="-457200">
              <a:buFont typeface="Arial" charset="0"/>
              <a:buChar char="•"/>
            </a:pPr>
            <a:endParaRPr lang="en-US" sz="3600" dirty="0"/>
          </a:p>
        </p:txBody>
      </p:sp>
      <p:sp>
        <p:nvSpPr>
          <p:cNvPr id="4" name="Title 3">
            <a:extLst>
              <a:ext uri="{FF2B5EF4-FFF2-40B4-BE49-F238E27FC236}">
                <a16:creationId xmlns:a16="http://schemas.microsoft.com/office/drawing/2014/main" id="{CFC9EDDB-E6A1-492E-BE4E-BFC1ECA1EAAD}"/>
              </a:ext>
            </a:extLst>
          </p:cNvPr>
          <p:cNvSpPr>
            <a:spLocks noGrp="1"/>
          </p:cNvSpPr>
          <p:nvPr>
            <p:ph type="title"/>
          </p:nvPr>
        </p:nvSpPr>
        <p:spPr/>
        <p:txBody>
          <a:bodyPr/>
          <a:lstStyle/>
          <a:p>
            <a:r>
              <a:rPr lang="en-US"/>
              <a:t>Benefits of “Serverless”</a:t>
            </a:r>
            <a:endParaRPr lang="en-US" dirty="0"/>
          </a:p>
        </p:txBody>
      </p:sp>
      <p:pic>
        <p:nvPicPr>
          <p:cNvPr id="3" name="Picture 2">
            <a:extLst>
              <a:ext uri="{FF2B5EF4-FFF2-40B4-BE49-F238E27FC236}">
                <a16:creationId xmlns:a16="http://schemas.microsoft.com/office/drawing/2014/main" id="{5841272C-36F0-476B-9ABF-190512C7ED31}"/>
              </a:ext>
            </a:extLst>
          </p:cNvPr>
          <p:cNvPicPr>
            <a:picLocks noChangeAspect="1"/>
          </p:cNvPicPr>
          <p:nvPr/>
        </p:nvPicPr>
        <p:blipFill>
          <a:blip r:embed="rId2"/>
          <a:stretch>
            <a:fillRect/>
          </a:stretch>
        </p:blipFill>
        <p:spPr>
          <a:xfrm>
            <a:off x="8902168" y="1872206"/>
            <a:ext cx="2451631" cy="2451631"/>
          </a:xfrm>
          <a:prstGeom prst="rect">
            <a:avLst/>
          </a:prstGeom>
        </p:spPr>
      </p:pic>
    </p:spTree>
    <p:extLst>
      <p:ext uri="{BB962C8B-B14F-4D97-AF65-F5344CB8AC3E}">
        <p14:creationId xmlns:p14="http://schemas.microsoft.com/office/powerpoint/2010/main" val="1829997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Serverless Platform</a:t>
            </a:r>
          </a:p>
        </p:txBody>
      </p:sp>
      <p:sp>
        <p:nvSpPr>
          <p:cNvPr id="4" name="Text Placeholder 3"/>
          <p:cNvSpPr>
            <a:spLocks noGrp="1"/>
          </p:cNvSpPr>
          <p:nvPr>
            <p:ph type="body" sz="quarter" idx="10"/>
          </p:nvPr>
        </p:nvSpPr>
        <p:spPr/>
        <p:txBody>
          <a:bodyPr>
            <a:normAutofit fontScale="92500" lnSpcReduction="20000"/>
          </a:bodyPr>
          <a:lstStyle/>
          <a:p>
            <a:r>
              <a:rPr lang="en-US" dirty="0"/>
              <a:t>Custom Code</a:t>
            </a:r>
          </a:p>
          <a:p>
            <a:r>
              <a:rPr lang="en-US" dirty="0"/>
              <a:t>Developer productivity</a:t>
            </a:r>
          </a:p>
          <a:p>
            <a:r>
              <a:rPr lang="en-US" dirty="0"/>
              <a:t>Triggers and Bindings</a:t>
            </a:r>
          </a:p>
          <a:p>
            <a:r>
              <a:rPr lang="en-US" dirty="0"/>
              <a:t>Flexible deployment options</a:t>
            </a:r>
          </a:p>
        </p:txBody>
      </p:sp>
      <p:sp>
        <p:nvSpPr>
          <p:cNvPr id="5" name="Text Placeholder 4"/>
          <p:cNvSpPr>
            <a:spLocks noGrp="1"/>
          </p:cNvSpPr>
          <p:nvPr>
            <p:ph type="body" sz="quarter" idx="11"/>
          </p:nvPr>
        </p:nvSpPr>
        <p:spPr/>
        <p:txBody>
          <a:bodyPr/>
          <a:lstStyle/>
          <a:p>
            <a:r>
              <a:rPr lang="en-US" dirty="0"/>
              <a:t>Workflow &amp; Integration</a:t>
            </a:r>
          </a:p>
          <a:p>
            <a:r>
              <a:rPr lang="en-US" dirty="0"/>
              <a:t>Visual designer</a:t>
            </a:r>
          </a:p>
          <a:p>
            <a:r>
              <a:rPr lang="en-US" dirty="0"/>
              <a:t>100+ connectors</a:t>
            </a:r>
          </a:p>
          <a:p>
            <a:r>
              <a:rPr lang="en-US" dirty="0"/>
              <a:t>Functions orchestration</a:t>
            </a:r>
          </a:p>
        </p:txBody>
      </p:sp>
      <p:sp>
        <p:nvSpPr>
          <p:cNvPr id="6" name="TextBox 5"/>
          <p:cNvSpPr txBox="1"/>
          <p:nvPr/>
        </p:nvSpPr>
        <p:spPr>
          <a:xfrm>
            <a:off x="1297857" y="1641703"/>
            <a:ext cx="3180807" cy="646331"/>
          </a:xfrm>
          <a:prstGeom prst="rect">
            <a:avLst/>
          </a:prstGeom>
          <a:noFill/>
        </p:spPr>
        <p:txBody>
          <a:bodyPr wrap="none" rtlCol="0">
            <a:spAutoFit/>
          </a:bodyPr>
          <a:lstStyle/>
          <a:p>
            <a:r>
              <a:rPr lang="en-US" sz="3600">
                <a:latin typeface="+mj-lt"/>
              </a:rPr>
              <a:t>Azure Functions</a:t>
            </a:r>
          </a:p>
        </p:txBody>
      </p:sp>
      <p:pic>
        <p:nvPicPr>
          <p:cNvPr id="7" name="Picture 6">
            <a:extLst>
              <a:ext uri="{FF2B5EF4-FFF2-40B4-BE49-F238E27FC236}">
                <a16:creationId xmlns:a16="http://schemas.microsoft.com/office/drawing/2014/main" id="{5841272C-36F0-476B-9ABF-190512C7ED31}"/>
              </a:ext>
            </a:extLst>
          </p:cNvPr>
          <p:cNvPicPr>
            <a:picLocks noChangeAspect="1"/>
          </p:cNvPicPr>
          <p:nvPr/>
        </p:nvPicPr>
        <p:blipFill>
          <a:blip r:embed="rId3"/>
          <a:stretch>
            <a:fillRect/>
          </a:stretch>
        </p:blipFill>
        <p:spPr>
          <a:xfrm>
            <a:off x="307879" y="1598564"/>
            <a:ext cx="832662" cy="832662"/>
          </a:xfrm>
          <a:prstGeom prst="rect">
            <a:avLst/>
          </a:prstGeom>
        </p:spPr>
      </p:pic>
      <p:sp>
        <p:nvSpPr>
          <p:cNvPr id="8" name="TextBox 7"/>
          <p:cNvSpPr txBox="1"/>
          <p:nvPr/>
        </p:nvSpPr>
        <p:spPr>
          <a:xfrm>
            <a:off x="7732216" y="1641702"/>
            <a:ext cx="3355277" cy="646331"/>
          </a:xfrm>
          <a:prstGeom prst="rect">
            <a:avLst/>
          </a:prstGeom>
          <a:noFill/>
        </p:spPr>
        <p:txBody>
          <a:bodyPr wrap="none" rtlCol="0">
            <a:spAutoFit/>
          </a:bodyPr>
          <a:lstStyle/>
          <a:p>
            <a:r>
              <a:rPr lang="en-US" sz="3600" dirty="0">
                <a:latin typeface="+mj-lt"/>
              </a:rPr>
              <a:t>Azure Logic Apps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51" y="1647502"/>
            <a:ext cx="894638" cy="694346"/>
          </a:xfrm>
          <a:prstGeom prst="rect">
            <a:avLst/>
          </a:prstGeom>
        </p:spPr>
      </p:pic>
    </p:spTree>
    <p:extLst>
      <p:ext uri="{BB962C8B-B14F-4D97-AF65-F5344CB8AC3E}">
        <p14:creationId xmlns:p14="http://schemas.microsoft.com/office/powerpoint/2010/main" val="61969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EEEBEA-01BA-4011-8A88-89C66691700F}"/>
              </a:ext>
            </a:extLst>
          </p:cNvPr>
          <p:cNvSpPr/>
          <p:nvPr/>
        </p:nvSpPr>
        <p:spPr>
          <a:xfrm>
            <a:off x="0" y="0"/>
            <a:ext cx="6400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F412392-476B-4A5B-A6E5-1F75406EE3E6}"/>
              </a:ext>
            </a:extLst>
          </p:cNvPr>
          <p:cNvSpPr>
            <a:spLocks noGrp="1"/>
          </p:cNvSpPr>
          <p:nvPr>
            <p:ph type="body" sz="quarter" idx="10"/>
          </p:nvPr>
        </p:nvSpPr>
        <p:spPr>
          <a:xfrm>
            <a:off x="560836" y="1031851"/>
            <a:ext cx="11070327" cy="509490"/>
          </a:xfrm>
        </p:spPr>
        <p:txBody>
          <a:bodyPr/>
          <a:lstStyle/>
          <a:p>
            <a:r>
              <a:rPr lang="en-US" dirty="0">
                <a:solidFill>
                  <a:schemeClr val="bg1"/>
                </a:solidFill>
              </a:rPr>
              <a:t>Dual Abstraction</a:t>
            </a:r>
          </a:p>
        </p:txBody>
      </p:sp>
      <p:sp>
        <p:nvSpPr>
          <p:cNvPr id="4" name="Title 3">
            <a:extLst>
              <a:ext uri="{FF2B5EF4-FFF2-40B4-BE49-F238E27FC236}">
                <a16:creationId xmlns:a16="http://schemas.microsoft.com/office/drawing/2014/main" id="{D2D2AEDE-DF44-4E6B-8397-761E8A7C435A}"/>
              </a:ext>
            </a:extLst>
          </p:cNvPr>
          <p:cNvSpPr>
            <a:spLocks noGrp="1"/>
          </p:cNvSpPr>
          <p:nvPr>
            <p:ph type="title"/>
          </p:nvPr>
        </p:nvSpPr>
        <p:spPr/>
        <p:txBody>
          <a:bodyPr>
            <a:normAutofit/>
          </a:bodyPr>
          <a:lstStyle/>
          <a:p>
            <a:r>
              <a:rPr lang="en-US" dirty="0">
                <a:solidFill>
                  <a:schemeClr val="bg1"/>
                </a:solidFill>
              </a:rPr>
              <a:t>Azure Functions</a:t>
            </a:r>
          </a:p>
        </p:txBody>
      </p:sp>
      <p:sp>
        <p:nvSpPr>
          <p:cNvPr id="2" name="Text Placeholder 1">
            <a:extLst>
              <a:ext uri="{FF2B5EF4-FFF2-40B4-BE49-F238E27FC236}">
                <a16:creationId xmlns:a16="http://schemas.microsoft.com/office/drawing/2014/main" id="{2EC85624-ABB5-4171-A44B-B9875FD88A94}"/>
              </a:ext>
            </a:extLst>
          </p:cNvPr>
          <p:cNvSpPr>
            <a:spLocks noGrp="1"/>
          </p:cNvSpPr>
          <p:nvPr>
            <p:ph type="body" sz="quarter" idx="4294967295"/>
          </p:nvPr>
        </p:nvSpPr>
        <p:spPr>
          <a:xfrm>
            <a:off x="594127" y="1947010"/>
            <a:ext cx="5027613" cy="3905250"/>
          </a:xfrm>
        </p:spPr>
        <p:txBody>
          <a:bodyPr>
            <a:normAutofit lnSpcReduction="10000"/>
          </a:bodyPr>
          <a:lstStyle/>
          <a:p>
            <a:r>
              <a:rPr lang="en-US" sz="3529" dirty="0">
                <a:solidFill>
                  <a:schemeClr val="bg1"/>
                </a:solidFill>
              </a:rPr>
              <a:t>Serverless compute abstracts away the compute</a:t>
            </a:r>
          </a:p>
          <a:p>
            <a:r>
              <a:rPr lang="en-US" sz="3529" dirty="0">
                <a:solidFill>
                  <a:schemeClr val="bg1"/>
                </a:solidFill>
              </a:rPr>
              <a:t>Bindings abstract away the services code interacts with to provide result of the code execution</a:t>
            </a:r>
          </a:p>
          <a:p>
            <a:endParaRPr lang="en-US" sz="3529" dirty="0">
              <a:solidFill>
                <a:schemeClr val="bg1"/>
              </a:solidFill>
            </a:endParaRPr>
          </a:p>
        </p:txBody>
      </p:sp>
      <p:sp>
        <p:nvSpPr>
          <p:cNvPr id="8" name="Rectangle 7">
            <a:extLst>
              <a:ext uri="{FF2B5EF4-FFF2-40B4-BE49-F238E27FC236}">
                <a16:creationId xmlns:a16="http://schemas.microsoft.com/office/drawing/2014/main" id="{151FFBE1-EFED-4EB7-A1AD-510F01287349}"/>
              </a:ext>
            </a:extLst>
          </p:cNvPr>
          <p:cNvSpPr/>
          <p:nvPr/>
        </p:nvSpPr>
        <p:spPr bwMode="auto">
          <a:xfrm>
            <a:off x="7759881" y="3265501"/>
            <a:ext cx="3350520" cy="934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Business Logic</a:t>
            </a:r>
          </a:p>
        </p:txBody>
      </p:sp>
      <p:sp>
        <p:nvSpPr>
          <p:cNvPr id="9" name="Rectangle 8">
            <a:extLst>
              <a:ext uri="{FF2B5EF4-FFF2-40B4-BE49-F238E27FC236}">
                <a16:creationId xmlns:a16="http://schemas.microsoft.com/office/drawing/2014/main" id="{14DC9C14-3728-4561-95FB-FC21A4ECA73D}"/>
              </a:ext>
            </a:extLst>
          </p:cNvPr>
          <p:cNvSpPr/>
          <p:nvPr/>
        </p:nvSpPr>
        <p:spPr bwMode="auto">
          <a:xfrm>
            <a:off x="7759880" y="4369729"/>
            <a:ext cx="3350520" cy="93417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Serverless PaaS</a:t>
            </a:r>
          </a:p>
        </p:txBody>
      </p:sp>
      <p:sp>
        <p:nvSpPr>
          <p:cNvPr id="10" name="Rectangle 9">
            <a:extLst>
              <a:ext uri="{FF2B5EF4-FFF2-40B4-BE49-F238E27FC236}">
                <a16:creationId xmlns:a16="http://schemas.microsoft.com/office/drawing/2014/main" id="{D742E926-7363-4F90-8B13-D759EAC52D8C}"/>
              </a:ext>
            </a:extLst>
          </p:cNvPr>
          <p:cNvSpPr/>
          <p:nvPr/>
        </p:nvSpPr>
        <p:spPr bwMode="auto">
          <a:xfrm>
            <a:off x="7759883" y="2237743"/>
            <a:ext cx="3350520" cy="85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Other Services</a:t>
            </a:r>
          </a:p>
        </p:txBody>
      </p:sp>
      <p:pic>
        <p:nvPicPr>
          <p:cNvPr id="11" name="Picture 10">
            <a:extLst>
              <a:ext uri="{FF2B5EF4-FFF2-40B4-BE49-F238E27FC236}">
                <a16:creationId xmlns:a16="http://schemas.microsoft.com/office/drawing/2014/main" id="{0ABD2A68-40F8-4E85-8000-A7172A956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5853" y="3475211"/>
            <a:ext cx="598546" cy="514749"/>
          </a:xfrm>
          <a:prstGeom prst="rect">
            <a:avLst/>
          </a:prstGeom>
        </p:spPr>
      </p:pic>
    </p:spTree>
    <p:extLst>
      <p:ext uri="{BB962C8B-B14F-4D97-AF65-F5344CB8AC3E}">
        <p14:creationId xmlns:p14="http://schemas.microsoft.com/office/powerpoint/2010/main" val="1686960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17CAF5-A116-4A6D-ABBD-195AC8A3090D}"/>
              </a:ext>
            </a:extLst>
          </p:cNvPr>
          <p:cNvSpPr>
            <a:spLocks noGrp="1"/>
          </p:cNvSpPr>
          <p:nvPr>
            <p:ph type="title"/>
          </p:nvPr>
        </p:nvSpPr>
        <p:spPr/>
        <p:txBody>
          <a:bodyPr/>
          <a:lstStyle/>
          <a:p>
            <a:r>
              <a:rPr lang="en-US" dirty="0"/>
              <a:t>Azure Functions</a:t>
            </a:r>
          </a:p>
        </p:txBody>
      </p:sp>
      <p:grpSp>
        <p:nvGrpSpPr>
          <p:cNvPr id="5" name="Group 4">
            <a:extLst>
              <a:ext uri="{FF2B5EF4-FFF2-40B4-BE49-F238E27FC236}">
                <a16:creationId xmlns:a16="http://schemas.microsoft.com/office/drawing/2014/main" id="{0FEFEFA4-2520-4C4B-AA47-178A4D246E9B}"/>
              </a:ext>
            </a:extLst>
          </p:cNvPr>
          <p:cNvGrpSpPr/>
          <p:nvPr/>
        </p:nvGrpSpPr>
        <p:grpSpPr>
          <a:xfrm>
            <a:off x="2058977" y="1431331"/>
            <a:ext cx="7834379" cy="4997567"/>
            <a:chOff x="1773004" y="1189176"/>
            <a:chExt cx="7991475" cy="5097779"/>
          </a:xfrm>
        </p:grpSpPr>
        <p:grpSp>
          <p:nvGrpSpPr>
            <p:cNvPr id="6" name="Group 5">
              <a:extLst>
                <a:ext uri="{FF2B5EF4-FFF2-40B4-BE49-F238E27FC236}">
                  <a16:creationId xmlns:a16="http://schemas.microsoft.com/office/drawing/2014/main" id="{3AA47FA4-F96B-42B0-90E6-CA2244DB75CD}"/>
                </a:ext>
              </a:extLst>
            </p:cNvPr>
            <p:cNvGrpSpPr/>
            <p:nvPr/>
          </p:nvGrpSpPr>
          <p:grpSpPr>
            <a:xfrm>
              <a:off x="1773004" y="1189176"/>
              <a:ext cx="7991475" cy="5097779"/>
              <a:chOff x="2100262" y="880110"/>
              <a:chExt cx="7991475" cy="5097779"/>
            </a:xfrm>
          </p:grpSpPr>
          <p:pic>
            <p:nvPicPr>
              <p:cNvPr id="11" name="Picture 10">
                <a:extLst>
                  <a:ext uri="{FF2B5EF4-FFF2-40B4-BE49-F238E27FC236}">
                    <a16:creationId xmlns:a16="http://schemas.microsoft.com/office/drawing/2014/main" id="{4207AD37-612D-4BD6-B4AA-1D6DA517A882}"/>
                  </a:ext>
                </a:extLst>
              </p:cNvPr>
              <p:cNvPicPr>
                <a:picLocks noChangeAspect="1"/>
              </p:cNvPicPr>
              <p:nvPr/>
            </p:nvPicPr>
            <p:blipFill>
              <a:blip r:embed="rId2"/>
              <a:stretch>
                <a:fillRect/>
              </a:stretch>
            </p:blipFill>
            <p:spPr>
              <a:xfrm>
                <a:off x="2100262" y="2767012"/>
                <a:ext cx="7991475" cy="1323975"/>
              </a:xfrm>
              <a:prstGeom prst="rect">
                <a:avLst/>
              </a:prstGeom>
            </p:spPr>
          </p:pic>
          <p:sp>
            <p:nvSpPr>
              <p:cNvPr id="12" name="Line Callout 1 2">
                <a:extLst>
                  <a:ext uri="{FF2B5EF4-FFF2-40B4-BE49-F238E27FC236}">
                    <a16:creationId xmlns:a16="http://schemas.microsoft.com/office/drawing/2014/main" id="{F433FDD1-885A-453D-B233-587D233F2CBD}"/>
                  </a:ext>
                </a:extLst>
              </p:cNvPr>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Trigger</a:t>
                </a:r>
              </a:p>
            </p:txBody>
          </p:sp>
          <p:sp>
            <p:nvSpPr>
              <p:cNvPr id="13" name="Line Callout 1 5">
                <a:extLst>
                  <a:ext uri="{FF2B5EF4-FFF2-40B4-BE49-F238E27FC236}">
                    <a16:creationId xmlns:a16="http://schemas.microsoft.com/office/drawing/2014/main" id="{C894CA28-3EAC-4DD9-8933-D51D3699E7B5}"/>
                  </a:ext>
                </a:extLst>
              </p:cNvPr>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Input</a:t>
                </a:r>
              </a:p>
            </p:txBody>
          </p:sp>
          <p:sp>
            <p:nvSpPr>
              <p:cNvPr id="14" name="Line Callout 1 6">
                <a:extLst>
                  <a:ext uri="{FF2B5EF4-FFF2-40B4-BE49-F238E27FC236}">
                    <a16:creationId xmlns:a16="http://schemas.microsoft.com/office/drawing/2014/main" id="{927068B6-3A7C-4D0D-8C3B-4F2D83743F34}"/>
                  </a:ext>
                </a:extLst>
              </p:cNvPr>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Output</a:t>
                </a:r>
              </a:p>
            </p:txBody>
          </p:sp>
          <p:sp>
            <p:nvSpPr>
              <p:cNvPr id="15" name="Line Callout 1 7">
                <a:extLst>
                  <a:ext uri="{FF2B5EF4-FFF2-40B4-BE49-F238E27FC236}">
                    <a16:creationId xmlns:a16="http://schemas.microsoft.com/office/drawing/2014/main" id="{93F34A84-4748-4BB9-A92A-90C3953FC45E}"/>
                  </a:ext>
                </a:extLst>
              </p:cNvPr>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Code</a:t>
                </a:r>
              </a:p>
            </p:txBody>
          </p:sp>
        </p:grpSp>
        <p:cxnSp>
          <p:nvCxnSpPr>
            <p:cNvPr id="7" name="Straight Arrow Connector 6">
              <a:extLst>
                <a:ext uri="{FF2B5EF4-FFF2-40B4-BE49-F238E27FC236}">
                  <a16:creationId xmlns:a16="http://schemas.microsoft.com/office/drawing/2014/main" id="{251BFE36-80D3-436D-88BD-5319B30598E6}"/>
                </a:ext>
              </a:extLst>
            </p:cNvPr>
            <p:cNvCxnSpPr>
              <a:stCxn id="12"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7140B6E-5BAA-4CCB-A6F3-21D0C36AC397}"/>
                </a:ext>
              </a:extLst>
            </p:cNvPr>
            <p:cNvCxnSpPr>
              <a:stCxn id="13"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B9721F0-B49E-4387-B09A-9E9D60059C3A}"/>
                </a:ext>
              </a:extLst>
            </p:cNvPr>
            <p:cNvCxnSpPr>
              <a:stCxn id="15"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DB5CCFC-BD5A-49C8-A94D-2069E103B77D}"/>
                </a:ext>
              </a:extLst>
            </p:cNvPr>
            <p:cNvCxnSpPr>
              <a:stCxn id="14"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2515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0836" y="1777006"/>
            <a:ext cx="11070327" cy="4456646"/>
          </a:xfrm>
        </p:spPr>
        <p:txBody>
          <a:bodyPr>
            <a:normAutofit/>
          </a:bodyPr>
          <a:lstStyle/>
          <a:p>
            <a:r>
              <a:rPr lang="en-US"/>
              <a:t>Quickly build powerful integration solutions</a:t>
            </a:r>
          </a:p>
          <a:p>
            <a:pPr marL="457200" indent="-457200">
              <a:buFont typeface="Arial" charset="0"/>
              <a:buChar char="•"/>
            </a:pPr>
            <a:r>
              <a:rPr lang="en-US"/>
              <a:t>Create business processes and workflows visually</a:t>
            </a:r>
          </a:p>
          <a:p>
            <a:pPr marL="457200" indent="-457200">
              <a:buFont typeface="Arial" charset="0"/>
              <a:buChar char="•"/>
            </a:pPr>
            <a:r>
              <a:rPr lang="en-US"/>
              <a:t>Integrate with SaaS and enterprise applications</a:t>
            </a:r>
          </a:p>
          <a:p>
            <a:pPr marL="457200" indent="-457200">
              <a:buFont typeface="Arial" charset="0"/>
              <a:buChar char="•"/>
            </a:pPr>
            <a:r>
              <a:rPr lang="en-US"/>
              <a:t>Unlock value from on-premises and cloud applications</a:t>
            </a:r>
          </a:p>
          <a:p>
            <a:pPr marL="457200" indent="-457200">
              <a:buFont typeface="Arial" charset="0"/>
              <a:buChar char="•"/>
            </a:pPr>
            <a:r>
              <a:rPr lang="en-US"/>
              <a:t>Create enhanced integration solutions</a:t>
            </a:r>
            <a:endParaRPr lang="en-US" dirty="0"/>
          </a:p>
        </p:txBody>
      </p:sp>
      <p:sp>
        <p:nvSpPr>
          <p:cNvPr id="2" name="Title 1"/>
          <p:cNvSpPr>
            <a:spLocks noGrp="1"/>
          </p:cNvSpPr>
          <p:nvPr>
            <p:ph type="title"/>
          </p:nvPr>
        </p:nvSpPr>
        <p:spPr/>
        <p:txBody>
          <a:bodyPr/>
          <a:lstStyle/>
          <a:p>
            <a:r>
              <a:rPr lang="en-US"/>
              <a:t>Azure Logic Apps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232" y="3935106"/>
            <a:ext cx="2809567" cy="2180560"/>
          </a:xfrm>
          <a:prstGeom prst="rect">
            <a:avLst/>
          </a:prstGeom>
        </p:spPr>
      </p:pic>
    </p:spTree>
    <p:extLst>
      <p:ext uri="{BB962C8B-B14F-4D97-AF65-F5344CB8AC3E}">
        <p14:creationId xmlns:p14="http://schemas.microsoft.com/office/powerpoint/2010/main" val="332933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238053-6DC7-4E8B-8706-177A355EE428}"/>
              </a:ext>
            </a:extLst>
          </p:cNvPr>
          <p:cNvPicPr>
            <a:picLocks noChangeAspect="1"/>
          </p:cNvPicPr>
          <p:nvPr/>
        </p:nvPicPr>
        <p:blipFill>
          <a:blip r:embed="rId2"/>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4438CA12-FE95-4FF3-8706-3140D2786823}"/>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CE217145-16BA-4839-BB41-FCE778C75672}"/>
              </a:ext>
            </a:extLst>
          </p:cNvPr>
          <p:cNvSpPr>
            <a:spLocks noGrp="1"/>
          </p:cNvSpPr>
          <p:nvPr>
            <p:ph sz="half" idx="2"/>
          </p:nvPr>
        </p:nvSpPr>
        <p:spPr>
          <a:xfrm>
            <a:off x="838200" y="1833908"/>
            <a:ext cx="10515600" cy="3684588"/>
          </a:xfrm>
        </p:spPr>
        <p:txBody>
          <a:bodyPr>
            <a:normAutofit/>
          </a:bodyPr>
          <a:lstStyle/>
          <a:p>
            <a:pPr marL="457200" indent="-457200">
              <a:buFont typeface="Arial" panose="020B0604020202020204" pitchFamily="34" charset="0"/>
              <a:buChar char="•"/>
            </a:pPr>
            <a:r>
              <a:rPr lang="en-US" sz="3600" dirty="0"/>
              <a:t>Technical Briefing - Azure PaaS</a:t>
            </a:r>
          </a:p>
          <a:p>
            <a:pPr marL="457200" indent="-457200">
              <a:buFont typeface="Arial" panose="020B0604020202020204" pitchFamily="34" charset="0"/>
              <a:buChar char="•"/>
            </a:pPr>
            <a:r>
              <a:rPr lang="en-US" sz="3600" dirty="0"/>
              <a:t>Whiteboard Design Session: Modern Cloud Apps</a:t>
            </a:r>
          </a:p>
          <a:p>
            <a:pPr marL="457200" indent="-457200">
              <a:buFont typeface="Arial" panose="020B0604020202020204" pitchFamily="34" charset="0"/>
              <a:buChar char="•"/>
            </a:pPr>
            <a:r>
              <a:rPr lang="en-US" sz="3600" dirty="0"/>
              <a:t>Technical Briefing - DevOps</a:t>
            </a:r>
          </a:p>
          <a:p>
            <a:pPr marL="457200" indent="-457200">
              <a:buFont typeface="Arial" panose="020B0604020202020204" pitchFamily="34" charset="0"/>
              <a:buChar char="•"/>
            </a:pPr>
            <a:r>
              <a:rPr lang="en-US" sz="3600" dirty="0"/>
              <a:t>Whiteboard Design Session: Continuous Delivery in Azure DevOps</a:t>
            </a:r>
          </a:p>
        </p:txBody>
      </p:sp>
    </p:spTree>
    <p:extLst>
      <p:ext uri="{BB962C8B-B14F-4D97-AF65-F5344CB8AC3E}">
        <p14:creationId xmlns:p14="http://schemas.microsoft.com/office/powerpoint/2010/main" val="26213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12F39-37AB-470C-8870-FC34EBA4FD61}"/>
              </a:ext>
            </a:extLst>
          </p:cNvPr>
          <p:cNvSpPr>
            <a:spLocks noGrp="1"/>
          </p:cNvSpPr>
          <p:nvPr>
            <p:ph type="title"/>
          </p:nvPr>
        </p:nvSpPr>
        <p:spPr/>
        <p:txBody>
          <a:bodyPr/>
          <a:lstStyle/>
          <a:p>
            <a:r>
              <a:rPr lang="en-US" dirty="0"/>
              <a:t>Azure Functions – Event Integration</a:t>
            </a:r>
          </a:p>
        </p:txBody>
      </p:sp>
      <p:sp>
        <p:nvSpPr>
          <p:cNvPr id="2" name="Text Placeholder 1">
            <a:extLst>
              <a:ext uri="{FF2B5EF4-FFF2-40B4-BE49-F238E27FC236}">
                <a16:creationId xmlns:a16="http://schemas.microsoft.com/office/drawing/2014/main" id="{32458579-8101-4072-8C39-80197DB02307}"/>
              </a:ext>
            </a:extLst>
          </p:cNvPr>
          <p:cNvSpPr>
            <a:spLocks noGrp="1"/>
          </p:cNvSpPr>
          <p:nvPr>
            <p:ph type="body" sz="quarter" idx="4294967295"/>
          </p:nvPr>
        </p:nvSpPr>
        <p:spPr>
          <a:xfrm>
            <a:off x="796701" y="1384418"/>
            <a:ext cx="5373688" cy="396875"/>
          </a:xfrm>
        </p:spPr>
        <p:txBody>
          <a:bodyPr>
            <a:normAutofit fontScale="92500" lnSpcReduction="20000"/>
          </a:bodyPr>
          <a:lstStyle/>
          <a:p>
            <a:pPr marL="0" indent="0">
              <a:buNone/>
            </a:pPr>
            <a:r>
              <a:rPr lang="en-US" dirty="0"/>
              <a:t>Example: Invoice Processing</a:t>
            </a:r>
          </a:p>
        </p:txBody>
      </p:sp>
      <p:sp>
        <p:nvSpPr>
          <p:cNvPr id="5" name="Rounded Rectangle 3">
            <a:extLst>
              <a:ext uri="{FF2B5EF4-FFF2-40B4-BE49-F238E27FC236}">
                <a16:creationId xmlns:a16="http://schemas.microsoft.com/office/drawing/2014/main" id="{B9482483-7FDF-4178-A4B5-D6ADEFBFC659}"/>
              </a:ext>
            </a:extLst>
          </p:cNvPr>
          <p:cNvSpPr/>
          <p:nvPr/>
        </p:nvSpPr>
        <p:spPr bwMode="auto">
          <a:xfrm>
            <a:off x="2835778" y="4597481"/>
            <a:ext cx="2614174" cy="189181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8">
            <a:extLst>
              <a:ext uri="{FF2B5EF4-FFF2-40B4-BE49-F238E27FC236}">
                <a16:creationId xmlns:a16="http://schemas.microsoft.com/office/drawing/2014/main" id="{2E53A14B-C8C7-4CCB-81E0-FD181524E031}"/>
              </a:ext>
            </a:extLst>
          </p:cNvPr>
          <p:cNvSpPr/>
          <p:nvPr/>
        </p:nvSpPr>
        <p:spPr bwMode="auto">
          <a:xfrm>
            <a:off x="6608662" y="1999853"/>
            <a:ext cx="2090667" cy="2497808"/>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9">
            <a:extLst>
              <a:ext uri="{FF2B5EF4-FFF2-40B4-BE49-F238E27FC236}">
                <a16:creationId xmlns:a16="http://schemas.microsoft.com/office/drawing/2014/main" id="{17A017B5-3B63-4D95-92E1-A91E6501293A}"/>
              </a:ext>
            </a:extLst>
          </p:cNvPr>
          <p:cNvSpPr/>
          <p:nvPr/>
        </p:nvSpPr>
        <p:spPr bwMode="auto">
          <a:xfrm>
            <a:off x="2821783" y="1999853"/>
            <a:ext cx="8005544" cy="2497808"/>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10">
            <a:extLst>
              <a:ext uri="{FF2B5EF4-FFF2-40B4-BE49-F238E27FC236}">
                <a16:creationId xmlns:a16="http://schemas.microsoft.com/office/drawing/2014/main" id="{A602DF4F-42B6-46E3-9048-E39EB4DF0FD4}"/>
              </a:ext>
            </a:extLst>
          </p:cNvPr>
          <p:cNvSpPr/>
          <p:nvPr/>
        </p:nvSpPr>
        <p:spPr bwMode="auto">
          <a:xfrm>
            <a:off x="825196" y="2019490"/>
            <a:ext cx="1961924" cy="446980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CEFF253D-2F64-474C-9773-B2B958B9E956}"/>
              </a:ext>
            </a:extLst>
          </p:cNvPr>
          <p:cNvGrpSpPr/>
          <p:nvPr/>
        </p:nvGrpSpPr>
        <p:grpSpPr>
          <a:xfrm>
            <a:off x="688718" y="2313837"/>
            <a:ext cx="10214230" cy="3923356"/>
            <a:chOff x="108945" y="1413171"/>
            <a:chExt cx="11996707" cy="4870730"/>
          </a:xfrm>
        </p:grpSpPr>
        <p:sp>
          <p:nvSpPr>
            <p:cNvPr id="10" name="TextBox 9">
              <a:extLst>
                <a:ext uri="{FF2B5EF4-FFF2-40B4-BE49-F238E27FC236}">
                  <a16:creationId xmlns:a16="http://schemas.microsoft.com/office/drawing/2014/main" id="{E7AC5605-D653-4890-9782-BA4E70D73029}"/>
                </a:ext>
              </a:extLst>
            </p:cNvPr>
            <p:cNvSpPr txBox="1"/>
            <p:nvPr/>
          </p:nvSpPr>
          <p:spPr>
            <a:xfrm>
              <a:off x="9783934" y="1789873"/>
              <a:ext cx="2321718" cy="764145"/>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Store record</a:t>
              </a:r>
            </a:p>
          </p:txBody>
        </p:sp>
        <p:grpSp>
          <p:nvGrpSpPr>
            <p:cNvPr id="11" name="Group 10">
              <a:extLst>
                <a:ext uri="{FF2B5EF4-FFF2-40B4-BE49-F238E27FC236}">
                  <a16:creationId xmlns:a16="http://schemas.microsoft.com/office/drawing/2014/main" id="{88BFAD7E-842C-4D74-B85E-AA322019A0B4}"/>
                </a:ext>
              </a:extLst>
            </p:cNvPr>
            <p:cNvGrpSpPr/>
            <p:nvPr/>
          </p:nvGrpSpPr>
          <p:grpSpPr>
            <a:xfrm>
              <a:off x="108945" y="1413171"/>
              <a:ext cx="11537748" cy="4870730"/>
              <a:chOff x="108945" y="1413171"/>
              <a:chExt cx="11537748" cy="4870730"/>
            </a:xfrm>
          </p:grpSpPr>
          <p:cxnSp>
            <p:nvCxnSpPr>
              <p:cNvPr id="12" name="Straight Arrow Connector 11">
                <a:extLst>
                  <a:ext uri="{FF2B5EF4-FFF2-40B4-BE49-F238E27FC236}">
                    <a16:creationId xmlns:a16="http://schemas.microsoft.com/office/drawing/2014/main" id="{4C2DABD1-FEBB-468C-B0E6-23AE259FB21B}"/>
                  </a:ext>
                </a:extLst>
              </p:cNvPr>
              <p:cNvCxnSpPr>
                <a:stCxn id="15" idx="6"/>
                <a:endCxn id="18" idx="2"/>
              </p:cNvCxnSpPr>
              <p:nvPr/>
            </p:nvCxnSpPr>
            <p:spPr>
              <a:xfrm>
                <a:off x="4316017" y="3127492"/>
                <a:ext cx="1141808"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B2FA47-1C57-4A05-9F39-68F06AF5FCD9}"/>
                  </a:ext>
                </a:extLst>
              </p:cNvPr>
              <p:cNvCxnSpPr>
                <a:stCxn id="18" idx="6"/>
                <a:endCxn id="22" idx="2"/>
              </p:cNvCxnSpPr>
              <p:nvPr/>
            </p:nvCxnSpPr>
            <p:spPr>
              <a:xfrm>
                <a:off x="6734175" y="3127492"/>
                <a:ext cx="1218008"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5B1663-DAFB-471B-9189-EEEC45A5B7C4}"/>
                  </a:ext>
                </a:extLst>
              </p:cNvPr>
              <p:cNvCxnSpPr>
                <a:stCxn id="22" idx="6"/>
                <a:endCxn id="24" idx="2"/>
              </p:cNvCxnSpPr>
              <p:nvPr/>
            </p:nvCxnSpPr>
            <p:spPr>
              <a:xfrm>
                <a:off x="9228533" y="3127492"/>
                <a:ext cx="1141810"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C4271D4-C829-4974-8CBE-2A999B86CABB}"/>
                  </a:ext>
                </a:extLst>
              </p:cNvPr>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DDF79E4-29BB-4083-98F7-EAEE2DE6753B}"/>
                  </a:ext>
                </a:extLst>
              </p:cNvPr>
              <p:cNvSpPr txBox="1"/>
              <p:nvPr/>
            </p:nvSpPr>
            <p:spPr>
              <a:xfrm>
                <a:off x="2377845" y="1436471"/>
                <a:ext cx="2683073" cy="1168703"/>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dirty="0">
                    <a:solidFill>
                      <a:schemeClr val="tx1">
                        <a:lumMod val="65000"/>
                        <a:lumOff val="35000"/>
                      </a:schemeClr>
                    </a:solidFill>
                  </a:rPr>
                  <a:t>Post new invoice</a:t>
                </a:r>
              </a:p>
            </p:txBody>
          </p:sp>
          <p:sp>
            <p:nvSpPr>
              <p:cNvPr id="17" name="Right Arrow 19">
                <a:extLst>
                  <a:ext uri="{FF2B5EF4-FFF2-40B4-BE49-F238E27FC236}">
                    <a16:creationId xmlns:a16="http://schemas.microsoft.com/office/drawing/2014/main" id="{F58548E3-661E-427E-A79A-032AA92BFF0C}"/>
                  </a:ext>
                </a:extLst>
              </p:cNvPr>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E536705A-445F-4145-B4D4-3E9C07D51F2C}"/>
                  </a:ext>
                </a:extLst>
              </p:cNvPr>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9A0E2ED1-90C3-4BCB-92A1-F0C1F5DBD46B}"/>
                  </a:ext>
                </a:extLst>
              </p:cNvPr>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D2530E6C-4EB5-4315-957D-F620BB54C878}"/>
                  </a:ext>
                </a:extLst>
              </p:cNvPr>
              <p:cNvSpPr txBox="1"/>
              <p:nvPr/>
            </p:nvSpPr>
            <p:spPr>
              <a:xfrm>
                <a:off x="2740037" y="4416578"/>
                <a:ext cx="2705942" cy="764152"/>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Fetch Invoice</a:t>
                </a:r>
              </a:p>
            </p:txBody>
          </p:sp>
          <p:sp>
            <p:nvSpPr>
              <p:cNvPr id="21" name="TextBox 20">
                <a:extLst>
                  <a:ext uri="{FF2B5EF4-FFF2-40B4-BE49-F238E27FC236}">
                    <a16:creationId xmlns:a16="http://schemas.microsoft.com/office/drawing/2014/main" id="{C50F2DE0-1C71-4304-AD04-DBCD77333ED6}"/>
                  </a:ext>
                </a:extLst>
              </p:cNvPr>
              <p:cNvSpPr txBox="1"/>
              <p:nvPr/>
            </p:nvSpPr>
            <p:spPr>
              <a:xfrm>
                <a:off x="4935141" y="1650759"/>
                <a:ext cx="2321718" cy="764145"/>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Grab raw file</a:t>
                </a:r>
              </a:p>
            </p:txBody>
          </p:sp>
          <p:sp>
            <p:nvSpPr>
              <p:cNvPr id="22" name="Oval 21">
                <a:extLst>
                  <a:ext uri="{FF2B5EF4-FFF2-40B4-BE49-F238E27FC236}">
                    <a16:creationId xmlns:a16="http://schemas.microsoft.com/office/drawing/2014/main" id="{EB1BA546-1A78-4850-A702-A0D47BCA4E9D}"/>
                  </a:ext>
                </a:extLst>
              </p:cNvPr>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74BC7ED4-8E84-487A-8748-DE581682F3BC}"/>
                  </a:ext>
                </a:extLst>
              </p:cNvPr>
              <p:cNvSpPr txBox="1"/>
              <p:nvPr/>
            </p:nvSpPr>
            <p:spPr>
              <a:xfrm>
                <a:off x="7081311" y="1413171"/>
                <a:ext cx="2321718" cy="1168688"/>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Convert to JSON</a:t>
                </a:r>
              </a:p>
            </p:txBody>
          </p:sp>
          <p:sp>
            <p:nvSpPr>
              <p:cNvPr id="24" name="Oval 23">
                <a:extLst>
                  <a:ext uri="{FF2B5EF4-FFF2-40B4-BE49-F238E27FC236}">
                    <a16:creationId xmlns:a16="http://schemas.microsoft.com/office/drawing/2014/main" id="{61DEE2E3-7527-4ABF-B982-47931CF6E8E2}"/>
                  </a:ext>
                </a:extLst>
              </p:cNvPr>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6BCC0D36-24DA-4395-A27D-874EDFFFF799}"/>
                  </a:ext>
                </a:extLst>
              </p:cNvPr>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BE33413-67ED-4EC0-9565-90E957987777}"/>
                  </a:ext>
                </a:extLst>
              </p:cNvPr>
              <p:cNvSpPr txBox="1"/>
              <p:nvPr/>
            </p:nvSpPr>
            <p:spPr>
              <a:xfrm>
                <a:off x="108945" y="2932469"/>
                <a:ext cx="2321718" cy="764152"/>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API layer</a:t>
                </a:r>
              </a:p>
            </p:txBody>
          </p:sp>
          <p:sp>
            <p:nvSpPr>
              <p:cNvPr id="27" name="Equal 29">
                <a:extLst>
                  <a:ext uri="{FF2B5EF4-FFF2-40B4-BE49-F238E27FC236}">
                    <a16:creationId xmlns:a16="http://schemas.microsoft.com/office/drawing/2014/main" id="{BE9BFCF1-5B8D-4F36-8A9D-28D74893AB96}"/>
                  </a:ext>
                </a:extLst>
              </p:cNvPr>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ight Arrow 30">
                <a:extLst>
                  <a:ext uri="{FF2B5EF4-FFF2-40B4-BE49-F238E27FC236}">
                    <a16:creationId xmlns:a16="http://schemas.microsoft.com/office/drawing/2014/main" id="{26B4DA56-3EC2-4B9D-9C5B-F40BA3B580D5}"/>
                  </a:ext>
                </a:extLst>
              </p:cNvPr>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Can 31">
                <a:extLst>
                  <a:ext uri="{FF2B5EF4-FFF2-40B4-BE49-F238E27FC236}">
                    <a16:creationId xmlns:a16="http://schemas.microsoft.com/office/drawing/2014/main" id="{7AA24E66-26E9-4C37-B513-823DBDD5AFB0}"/>
                  </a:ext>
                </a:extLst>
              </p:cNvPr>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C005E3B-B1C8-4045-99D4-953E3EAF8651}"/>
                  </a:ext>
                </a:extLst>
              </p:cNvPr>
              <p:cNvCxnSpPr>
                <a:stCxn id="25" idx="7"/>
                <a:endCxn id="15" idx="2"/>
              </p:cNvCxnSpPr>
              <p:nvPr/>
            </p:nvCxnSpPr>
            <p:spPr>
              <a:xfrm flipV="1">
                <a:off x="1703798" y="3127492"/>
                <a:ext cx="1335869" cy="795773"/>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FFC449-E67B-4C59-B2ED-724052EE3C59}"/>
                  </a:ext>
                </a:extLst>
              </p:cNvPr>
              <p:cNvCxnSpPr>
                <a:stCxn id="25" idx="5"/>
                <a:endCxn id="19" idx="2"/>
              </p:cNvCxnSpPr>
              <p:nvPr/>
            </p:nvCxnSpPr>
            <p:spPr>
              <a:xfrm>
                <a:off x="1703797" y="4812310"/>
                <a:ext cx="1760898" cy="842941"/>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Plus 34">
                <a:extLst>
                  <a:ext uri="{FF2B5EF4-FFF2-40B4-BE49-F238E27FC236}">
                    <a16:creationId xmlns:a16="http://schemas.microsoft.com/office/drawing/2014/main" id="{EE96C87D-45EE-44B6-B85B-A5A7B3D1E69F}"/>
                  </a:ext>
                </a:extLst>
              </p:cNvPr>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Plus 35">
                <a:extLst>
                  <a:ext uri="{FF2B5EF4-FFF2-40B4-BE49-F238E27FC236}">
                    <a16:creationId xmlns:a16="http://schemas.microsoft.com/office/drawing/2014/main" id="{72C44DC1-A96D-4F41-8491-78F052E4FF5F}"/>
                  </a:ext>
                </a:extLst>
              </p:cNvPr>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8F24AB23-222C-41A1-B4BA-BFE7378B1CB6}"/>
                  </a:ext>
                </a:extLst>
              </p:cNvPr>
              <p:cNvCxnSpPr>
                <a:stCxn id="19" idx="6"/>
                <a:endCxn id="29" idx="2"/>
              </p:cNvCxnSpPr>
              <p:nvPr/>
            </p:nvCxnSpPr>
            <p:spPr>
              <a:xfrm flipV="1">
                <a:off x="4741045" y="5655250"/>
                <a:ext cx="3406399" cy="1"/>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7">
                <a:extLst>
                  <a:ext uri="{FF2B5EF4-FFF2-40B4-BE49-F238E27FC236}">
                    <a16:creationId xmlns:a16="http://schemas.microsoft.com/office/drawing/2014/main" id="{2FB54099-5C93-467D-A2AD-8BF3FF4DB0E9}"/>
                  </a:ext>
                </a:extLst>
              </p:cNvPr>
              <p:cNvCxnSpPr>
                <a:stCxn id="24" idx="4"/>
                <a:endCxn id="29" idx="4"/>
              </p:cNvCxnSpPr>
              <p:nvPr/>
            </p:nvCxnSpPr>
            <p:spPr>
              <a:xfrm rot="5400000">
                <a:off x="9071340" y="3718071"/>
                <a:ext cx="1899108" cy="1975250"/>
              </a:xfrm>
              <a:prstGeom prst="bentConnector2">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36880245-D71A-48C5-8F71-AD3A98EAFA4E}"/>
              </a:ext>
            </a:extLst>
          </p:cNvPr>
          <p:cNvSpPr txBox="1"/>
          <p:nvPr/>
        </p:nvSpPr>
        <p:spPr>
          <a:xfrm>
            <a:off x="681483" y="1915910"/>
            <a:ext cx="2197744" cy="941374"/>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dirty="0">
                <a:solidFill>
                  <a:srgbClr val="0078D7"/>
                </a:solidFill>
              </a:rPr>
              <a:t>API Management</a:t>
            </a:r>
          </a:p>
        </p:txBody>
      </p:sp>
      <p:pic>
        <p:nvPicPr>
          <p:cNvPr id="37" name="Picture 2" descr="https://az213233.vo.msecnd.net/Content/6.0.00298.4.160413-1548/ApiManagement/Images/ApiManagement.png">
            <a:extLst>
              <a:ext uri="{FF2B5EF4-FFF2-40B4-BE49-F238E27FC236}">
                <a16:creationId xmlns:a16="http://schemas.microsoft.com/office/drawing/2014/main" id="{23ED7736-99AF-43DD-A52F-41AD914DE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76" t="-11700"/>
          <a:stretch/>
        </p:blipFill>
        <p:spPr bwMode="auto">
          <a:xfrm>
            <a:off x="1342917" y="4312709"/>
            <a:ext cx="600430" cy="70711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3EEF3F95-609E-4DA5-8B3A-C9AF648D0C09}"/>
              </a:ext>
            </a:extLst>
          </p:cNvPr>
          <p:cNvSpPr txBox="1"/>
          <p:nvPr/>
        </p:nvSpPr>
        <p:spPr>
          <a:xfrm>
            <a:off x="2969660" y="1898877"/>
            <a:ext cx="1762918" cy="615522"/>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dirty="0">
                <a:solidFill>
                  <a:srgbClr val="0078D7"/>
                </a:solidFill>
              </a:rPr>
              <a:t>Logic App</a:t>
            </a:r>
          </a:p>
        </p:txBody>
      </p:sp>
      <p:pic>
        <p:nvPicPr>
          <p:cNvPr id="43" name="Picture 42">
            <a:extLst>
              <a:ext uri="{FF2B5EF4-FFF2-40B4-BE49-F238E27FC236}">
                <a16:creationId xmlns:a16="http://schemas.microsoft.com/office/drawing/2014/main" id="{84AADCAB-6062-45BD-B6B4-194B93AC2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3208" y="5448413"/>
            <a:ext cx="815237" cy="663288"/>
          </a:xfrm>
          <a:prstGeom prst="rect">
            <a:avLst/>
          </a:prstGeom>
        </p:spPr>
      </p:pic>
      <p:sp>
        <p:nvSpPr>
          <p:cNvPr id="44" name="TextBox 43">
            <a:extLst>
              <a:ext uri="{FF2B5EF4-FFF2-40B4-BE49-F238E27FC236}">
                <a16:creationId xmlns:a16="http://schemas.microsoft.com/office/drawing/2014/main" id="{29BABE03-16ED-4633-92ED-9DF9AE6B35C5}"/>
              </a:ext>
            </a:extLst>
          </p:cNvPr>
          <p:cNvSpPr txBox="1"/>
          <p:nvPr/>
        </p:nvSpPr>
        <p:spPr>
          <a:xfrm>
            <a:off x="6329567" y="1860951"/>
            <a:ext cx="2596625" cy="615516"/>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a:solidFill>
                  <a:srgbClr val="0078D7"/>
                </a:solidFill>
              </a:rPr>
              <a:t>Azure Function</a:t>
            </a:r>
            <a:endParaRPr lang="en-US" sz="2353" b="1" dirty="0">
              <a:solidFill>
                <a:srgbClr val="0078D7"/>
              </a:solidFill>
            </a:endParaRPr>
          </a:p>
        </p:txBody>
      </p:sp>
      <p:pic>
        <p:nvPicPr>
          <p:cNvPr id="4" name="Picture 3"/>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9649768" y="3484390"/>
            <a:ext cx="638120" cy="499711"/>
          </a:xfrm>
          <a:prstGeom prst="rect">
            <a:avLst/>
          </a:prstGeom>
        </p:spPr>
      </p:pic>
      <p:pic>
        <p:nvPicPr>
          <p:cNvPr id="45" name="Picture 44"/>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5482646" y="3491256"/>
            <a:ext cx="638120" cy="499711"/>
          </a:xfrm>
          <a:prstGeom prst="rect">
            <a:avLst/>
          </a:prstGeom>
        </p:spPr>
      </p:pic>
      <p:pic>
        <p:nvPicPr>
          <p:cNvPr id="46" name="Picture 45"/>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3403560" y="3467417"/>
            <a:ext cx="638120" cy="499711"/>
          </a:xfrm>
          <a:prstGeom prst="rect">
            <a:avLst/>
          </a:prstGeom>
        </p:spPr>
      </p:pic>
      <p:pic>
        <p:nvPicPr>
          <p:cNvPr id="47" name="Picture 46">
            <a:extLst>
              <a:ext uri="{FF2B5EF4-FFF2-40B4-BE49-F238E27FC236}">
                <a16:creationId xmlns:a16="http://schemas.microsoft.com/office/drawing/2014/main" id="{84AADCAB-6062-45BD-B6B4-194B93AC2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8572" y="3375968"/>
            <a:ext cx="815237" cy="663288"/>
          </a:xfrm>
          <a:prstGeom prst="rect">
            <a:avLst/>
          </a:prstGeom>
        </p:spPr>
      </p:pic>
      <p:sp>
        <p:nvSpPr>
          <p:cNvPr id="48" name="TextBox 47">
            <a:extLst>
              <a:ext uri="{FF2B5EF4-FFF2-40B4-BE49-F238E27FC236}">
                <a16:creationId xmlns:a16="http://schemas.microsoft.com/office/drawing/2014/main" id="{3EEF3F95-609E-4DA5-8B3A-C9AF648D0C09}"/>
              </a:ext>
            </a:extLst>
          </p:cNvPr>
          <p:cNvSpPr txBox="1"/>
          <p:nvPr/>
        </p:nvSpPr>
        <p:spPr>
          <a:xfrm>
            <a:off x="2787120" y="4436316"/>
            <a:ext cx="2504000" cy="615516"/>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a:solidFill>
                  <a:srgbClr val="0078D7"/>
                </a:solidFill>
              </a:rPr>
              <a:t>Azure Function</a:t>
            </a:r>
            <a:endParaRPr lang="en-US" sz="2353" b="1" dirty="0">
              <a:solidFill>
                <a:srgbClr val="0078D7"/>
              </a:solidFill>
            </a:endParaRPr>
          </a:p>
        </p:txBody>
      </p:sp>
    </p:spTree>
    <p:extLst>
      <p:ext uri="{BB962C8B-B14F-4D97-AF65-F5344CB8AC3E}">
        <p14:creationId xmlns:p14="http://schemas.microsoft.com/office/powerpoint/2010/main" val="4037642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904B9-21C3-4139-8106-A4E2AECE1DD0}"/>
              </a:ext>
            </a:extLst>
          </p:cNvPr>
          <p:cNvSpPr/>
          <p:nvPr/>
        </p:nvSpPr>
        <p:spPr>
          <a:xfrm>
            <a:off x="0" y="0"/>
            <a:ext cx="12192000" cy="1703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D2F4C73-0740-488C-8512-E61B356CB51E}"/>
              </a:ext>
            </a:extLst>
          </p:cNvPr>
          <p:cNvSpPr>
            <a:spLocks noGrp="1"/>
          </p:cNvSpPr>
          <p:nvPr>
            <p:ph type="body" sz="quarter" idx="10"/>
          </p:nvPr>
        </p:nvSpPr>
        <p:spPr>
          <a:xfrm>
            <a:off x="560836" y="1892620"/>
            <a:ext cx="11070327" cy="4707877"/>
          </a:xfrm>
        </p:spPr>
        <p:txBody>
          <a:bodyPr>
            <a:normAutofit/>
          </a:bodyPr>
          <a:lstStyle/>
          <a:p>
            <a:pPr marL="571500" indent="-571500">
              <a:buFont typeface="Arial" panose="020B0604020202020204" pitchFamily="34" charset="0"/>
              <a:buChar char="•"/>
            </a:pPr>
            <a:r>
              <a:rPr lang="en-US" sz="3600" dirty="0"/>
              <a:t>App Service Plan</a:t>
            </a:r>
          </a:p>
          <a:p>
            <a:pPr marL="795597" lvl="2" indent="-571500">
              <a:buFont typeface="Arial" panose="020B0604020202020204" pitchFamily="34" charset="0"/>
              <a:buChar char="•"/>
            </a:pPr>
            <a:r>
              <a:rPr lang="en-US" sz="3639" dirty="0"/>
              <a:t>Based on App Service Plan (dedicated resources)</a:t>
            </a:r>
          </a:p>
          <a:p>
            <a:pPr marL="795597" lvl="2" indent="-571500">
              <a:buFont typeface="Arial" panose="020B0604020202020204" pitchFamily="34" charset="0"/>
              <a:buChar char="•"/>
            </a:pPr>
            <a:r>
              <a:rPr lang="en-US" sz="3600" dirty="0"/>
              <a:t>Multiple Function Apps and/or Web Apps can share the same plan</a:t>
            </a:r>
          </a:p>
          <a:p>
            <a:pPr lvl="1"/>
            <a:endParaRPr lang="en-US" sz="3600" dirty="0"/>
          </a:p>
          <a:p>
            <a:pPr marL="571500" indent="-571500">
              <a:buFont typeface="Arial" panose="020B0604020202020204" pitchFamily="34" charset="0"/>
              <a:buChar char="•"/>
            </a:pPr>
            <a:r>
              <a:rPr lang="en-US" sz="3600" dirty="0"/>
              <a:t>Consumption Plan</a:t>
            </a:r>
          </a:p>
          <a:p>
            <a:pPr marL="795597" lvl="2" indent="-571500">
              <a:buFont typeface="Arial" panose="020B0604020202020204" pitchFamily="34" charset="0"/>
              <a:buChar char="•"/>
            </a:pPr>
            <a:r>
              <a:rPr lang="en-US" sz="3639" dirty="0"/>
              <a:t>Serverless Compute</a:t>
            </a:r>
          </a:p>
          <a:p>
            <a:pPr marL="795597" lvl="2" indent="-571500">
              <a:buFont typeface="Arial" panose="020B0604020202020204" pitchFamily="34" charset="0"/>
              <a:buChar char="•"/>
            </a:pPr>
            <a:r>
              <a:rPr lang="en-US" sz="3600" dirty="0"/>
              <a:t>Only pay for what you use (GB/s)</a:t>
            </a:r>
          </a:p>
        </p:txBody>
      </p:sp>
      <p:sp>
        <p:nvSpPr>
          <p:cNvPr id="3" name="Title 2">
            <a:extLst>
              <a:ext uri="{FF2B5EF4-FFF2-40B4-BE49-F238E27FC236}">
                <a16:creationId xmlns:a16="http://schemas.microsoft.com/office/drawing/2014/main" id="{B7C5EBD4-D960-482E-9F3E-DC65B305425F}"/>
              </a:ext>
            </a:extLst>
          </p:cNvPr>
          <p:cNvSpPr>
            <a:spLocks noGrp="1"/>
          </p:cNvSpPr>
          <p:nvPr>
            <p:ph type="title"/>
          </p:nvPr>
        </p:nvSpPr>
        <p:spPr/>
        <p:txBody>
          <a:bodyPr/>
          <a:lstStyle/>
          <a:p>
            <a:r>
              <a:rPr lang="en-US" dirty="0">
                <a:solidFill>
                  <a:schemeClr val="bg1"/>
                </a:solidFill>
              </a:rPr>
              <a:t>Azure Functions - Pricing</a:t>
            </a:r>
          </a:p>
        </p:txBody>
      </p:sp>
    </p:spTree>
    <p:extLst>
      <p:ext uri="{BB962C8B-B14F-4D97-AF65-F5344CB8AC3E}">
        <p14:creationId xmlns:p14="http://schemas.microsoft.com/office/powerpoint/2010/main" val="1171725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are the advantages of moving to a Serverless model?</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Have you seen/heard of customers adopting stateless applications in  discussions with clients or your peers?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303429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Containers</a:t>
            </a:r>
          </a:p>
        </p:txBody>
      </p:sp>
    </p:spTree>
    <p:extLst>
      <p:ext uri="{BB962C8B-B14F-4D97-AF65-F5344CB8AC3E}">
        <p14:creationId xmlns:p14="http://schemas.microsoft.com/office/powerpoint/2010/main" val="2835314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2249971"/>
            <a:ext cx="4915054" cy="3846029"/>
          </a:xfrm>
        </p:spPr>
        <p:txBody>
          <a:bodyPr>
            <a:normAutofit fontScale="77500" lnSpcReduction="20000"/>
          </a:bodyPr>
          <a:lstStyle/>
          <a:p>
            <a:pPr marL="571500" indent="-571500">
              <a:buFont typeface="Arial" panose="020B0604020202020204" pitchFamily="34" charset="0"/>
              <a:buChar char="•"/>
            </a:pPr>
            <a:r>
              <a:rPr lang="en-US" sz="3000" dirty="0"/>
              <a:t>Exact same dimensions &amp; strength</a:t>
            </a:r>
          </a:p>
          <a:p>
            <a:pPr marL="571500" indent="-571500">
              <a:buFont typeface="Arial" panose="020B0604020202020204" pitchFamily="34" charset="0"/>
              <a:buChar char="•"/>
            </a:pPr>
            <a:r>
              <a:rPr lang="en-US" sz="3000" dirty="0"/>
              <a:t>Initially being carried by a truck to a port</a:t>
            </a:r>
          </a:p>
          <a:p>
            <a:pPr marL="571500" indent="-571500">
              <a:buFont typeface="Arial" panose="020B0604020202020204" pitchFamily="34" charset="0"/>
              <a:buChar char="•"/>
            </a:pPr>
            <a:r>
              <a:rPr lang="en-US" sz="3000" dirty="0"/>
              <a:t>Stacked alongside thousands of other containers on a huge container ship</a:t>
            </a:r>
          </a:p>
          <a:p>
            <a:pPr marL="571500" indent="-571500">
              <a:buFont typeface="Arial" panose="020B0604020202020204" pitchFamily="34" charset="0"/>
              <a:buChar char="•"/>
            </a:pPr>
            <a:r>
              <a:rPr lang="en-US" sz="3000" dirty="0"/>
              <a:t>Ship carries them to the other side of the world</a:t>
            </a:r>
          </a:p>
          <a:p>
            <a:pPr marL="571500" indent="-571500">
              <a:buFont typeface="Arial" panose="020B0604020202020204" pitchFamily="34" charset="0"/>
              <a:buChar char="•"/>
            </a:pPr>
            <a:r>
              <a:rPr lang="en-US" sz="3000" dirty="0"/>
              <a:t>At no time during the journey does the container need to opened, repacked or modified in any way to reach its destination</a:t>
            </a:r>
          </a:p>
          <a:p>
            <a:endParaRPr lang="en-US" sz="2000"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Containers</a:t>
            </a:r>
          </a:p>
        </p:txBody>
      </p:sp>
      <p:pic>
        <p:nvPicPr>
          <p:cNvPr id="19" name="Picture 18">
            <a:extLst>
              <a:ext uri="{FF2B5EF4-FFF2-40B4-BE49-F238E27FC236}">
                <a16:creationId xmlns:a16="http://schemas.microsoft.com/office/drawing/2014/main" id="{82D50F1B-C01B-47B6-902F-B42632E36253}"/>
              </a:ext>
            </a:extLst>
          </p:cNvPr>
          <p:cNvPicPr>
            <a:picLocks noChangeAspect="1"/>
          </p:cNvPicPr>
          <p:nvPr/>
        </p:nvPicPr>
        <p:blipFill>
          <a:blip r:embed="rId2"/>
          <a:stretch>
            <a:fillRect/>
          </a:stretch>
        </p:blipFill>
        <p:spPr>
          <a:xfrm>
            <a:off x="5957317" y="2608630"/>
            <a:ext cx="5226589" cy="2926890"/>
          </a:xfrm>
          <a:prstGeom prst="rect">
            <a:avLst/>
          </a:prstGeom>
        </p:spPr>
      </p:pic>
      <p:sp>
        <p:nvSpPr>
          <p:cNvPr id="2" name="TextBox 1">
            <a:extLst>
              <a:ext uri="{FF2B5EF4-FFF2-40B4-BE49-F238E27FC236}">
                <a16:creationId xmlns:a16="http://schemas.microsoft.com/office/drawing/2014/main" id="{02877335-1FC6-4E5E-A5A0-1663E6F522DB}"/>
              </a:ext>
            </a:extLst>
          </p:cNvPr>
          <p:cNvSpPr txBox="1"/>
          <p:nvPr/>
        </p:nvSpPr>
        <p:spPr>
          <a:xfrm>
            <a:off x="560836" y="1245997"/>
            <a:ext cx="10884930" cy="461665"/>
          </a:xfrm>
          <a:prstGeom prst="rect">
            <a:avLst/>
          </a:prstGeom>
          <a:solidFill>
            <a:schemeClr val="accent1"/>
          </a:solidFill>
        </p:spPr>
        <p:txBody>
          <a:bodyPr wrap="square" rtlCol="0">
            <a:spAutoFit/>
          </a:bodyPr>
          <a:lstStyle/>
          <a:p>
            <a:pPr algn="ctr"/>
            <a:r>
              <a:rPr lang="en-US" sz="2400" dirty="0">
                <a:solidFill>
                  <a:schemeClr val="bg1"/>
                </a:solidFill>
              </a:rPr>
              <a:t>Shipping containers are efficiently moved using different modes of transport</a:t>
            </a:r>
          </a:p>
        </p:txBody>
      </p:sp>
    </p:spTree>
    <p:extLst>
      <p:ext uri="{BB962C8B-B14F-4D97-AF65-F5344CB8AC3E}">
        <p14:creationId xmlns:p14="http://schemas.microsoft.com/office/powerpoint/2010/main" val="2151360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CA12FF-2646-4E17-8B08-67944AFF55A0}"/>
              </a:ext>
            </a:extLst>
          </p:cNvPr>
          <p:cNvSpPr>
            <a:spLocks noGrp="1"/>
          </p:cNvSpPr>
          <p:nvPr>
            <p:ph type="title"/>
          </p:nvPr>
        </p:nvSpPr>
        <p:spPr/>
        <p:txBody>
          <a:bodyPr/>
          <a:lstStyle/>
          <a:p>
            <a:r>
              <a:rPr lang="en-US" dirty="0"/>
              <a:t>Compare: Containers to VMs</a:t>
            </a:r>
          </a:p>
        </p:txBody>
      </p:sp>
      <p:sp>
        <p:nvSpPr>
          <p:cNvPr id="54" name="TextBox 53">
            <a:extLst>
              <a:ext uri="{FF2B5EF4-FFF2-40B4-BE49-F238E27FC236}">
                <a16:creationId xmlns:a16="http://schemas.microsoft.com/office/drawing/2014/main" id="{80B36D66-CB88-4735-8727-95B9F14A8BA8}"/>
              </a:ext>
            </a:extLst>
          </p:cNvPr>
          <p:cNvSpPr txBox="1"/>
          <p:nvPr/>
        </p:nvSpPr>
        <p:spPr>
          <a:xfrm>
            <a:off x="7379154" y="6057234"/>
            <a:ext cx="3752193" cy="498598"/>
          </a:xfrm>
          <a:prstGeom prst="rect">
            <a:avLst/>
          </a:prstGeom>
          <a:noFill/>
        </p:spPr>
        <p:txBody>
          <a:bodyPr wrap="square" lIns="0" tIns="0" rIns="0" bIns="0" rtlCol="0">
            <a:spAutoFit/>
          </a:bodyPr>
          <a:lstStyle/>
          <a:p>
            <a:pPr algn="ctr" defTabSz="1110264">
              <a:lnSpc>
                <a:spcPct val="90000"/>
              </a:lnSpc>
              <a:spcBef>
                <a:spcPct val="20000"/>
              </a:spcBef>
              <a:buSzPct val="80000"/>
            </a:pPr>
            <a:r>
              <a:rPr lang="en-US" sz="3600" dirty="0">
                <a:latin typeface="+mj-lt"/>
              </a:rPr>
              <a:t>Containers</a:t>
            </a:r>
          </a:p>
        </p:txBody>
      </p:sp>
      <p:grpSp>
        <p:nvGrpSpPr>
          <p:cNvPr id="55" name="Group 54">
            <a:extLst>
              <a:ext uri="{FF2B5EF4-FFF2-40B4-BE49-F238E27FC236}">
                <a16:creationId xmlns:a16="http://schemas.microsoft.com/office/drawing/2014/main" id="{20EBF4D2-59AA-48CA-885E-F54966D650DA}"/>
              </a:ext>
            </a:extLst>
          </p:cNvPr>
          <p:cNvGrpSpPr/>
          <p:nvPr/>
        </p:nvGrpSpPr>
        <p:grpSpPr>
          <a:xfrm>
            <a:off x="1005590" y="1245997"/>
            <a:ext cx="3950480" cy="4580944"/>
            <a:chOff x="6815376" y="950561"/>
            <a:chExt cx="3950480" cy="4580944"/>
          </a:xfrm>
        </p:grpSpPr>
        <p:sp>
          <p:nvSpPr>
            <p:cNvPr id="56" name="Rectangle: Rounded Corners 55">
              <a:extLst>
                <a:ext uri="{FF2B5EF4-FFF2-40B4-BE49-F238E27FC236}">
                  <a16:creationId xmlns:a16="http://schemas.microsoft.com/office/drawing/2014/main" id="{BC3AE552-C4B3-4B5E-B36F-E6515C54130C}"/>
                </a:ext>
              </a:extLst>
            </p:cNvPr>
            <p:cNvSpPr/>
            <p:nvPr/>
          </p:nvSpPr>
          <p:spPr>
            <a:xfrm>
              <a:off x="6815376" y="950561"/>
              <a:ext cx="3950480" cy="4580944"/>
            </a:xfrm>
            <a:prstGeom prst="roundRect">
              <a:avLst/>
            </a:prstGeom>
            <a:solidFill>
              <a:srgbClr val="00205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7" name="Rectangle: Rounded Corners 56">
              <a:extLst>
                <a:ext uri="{FF2B5EF4-FFF2-40B4-BE49-F238E27FC236}">
                  <a16:creationId xmlns:a16="http://schemas.microsoft.com/office/drawing/2014/main" id="{8BA23048-A791-46AE-A065-1B3F5F27A196}"/>
                </a:ext>
              </a:extLst>
            </p:cNvPr>
            <p:cNvSpPr/>
            <p:nvPr/>
          </p:nvSpPr>
          <p:spPr>
            <a:xfrm>
              <a:off x="8166644" y="1033321"/>
              <a:ext cx="1247942" cy="2770369"/>
            </a:xfrm>
            <a:prstGeom prst="roundRect">
              <a:avLst/>
            </a:prstGeom>
            <a:solidFill>
              <a:schemeClr val="accent2">
                <a:lumMod val="20000"/>
                <a:lumOff val="80000"/>
              </a:scheme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8" name="Rectangle: Rounded Corners 57">
              <a:extLst>
                <a:ext uri="{FF2B5EF4-FFF2-40B4-BE49-F238E27FC236}">
                  <a16:creationId xmlns:a16="http://schemas.microsoft.com/office/drawing/2014/main" id="{FDF8B368-8F58-46FD-96A2-79E346740F0D}"/>
                </a:ext>
              </a:extLst>
            </p:cNvPr>
            <p:cNvSpPr/>
            <p:nvPr/>
          </p:nvSpPr>
          <p:spPr>
            <a:xfrm>
              <a:off x="7084479" y="4611500"/>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9" name="Rectangle: Rounded Corners 58">
              <a:extLst>
                <a:ext uri="{FF2B5EF4-FFF2-40B4-BE49-F238E27FC236}">
                  <a16:creationId xmlns:a16="http://schemas.microsoft.com/office/drawing/2014/main" id="{79869E91-2C43-4AFD-ADB1-6C5818D3DE8A}"/>
                </a:ext>
              </a:extLst>
            </p:cNvPr>
            <p:cNvSpPr/>
            <p:nvPr/>
          </p:nvSpPr>
          <p:spPr>
            <a:xfrm>
              <a:off x="7084479" y="3843740"/>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64428378-B701-482F-AFF1-68F59491B1BC}"/>
                </a:ext>
              </a:extLst>
            </p:cNvPr>
            <p:cNvSpPr/>
            <p:nvPr/>
          </p:nvSpPr>
          <p:spPr>
            <a:xfrm>
              <a:off x="7084480" y="3061323"/>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528292ED-351A-4D14-B5F9-A4694092611B}"/>
                </a:ext>
              </a:extLst>
            </p:cNvPr>
            <p:cNvSpPr/>
            <p:nvPr/>
          </p:nvSpPr>
          <p:spPr>
            <a:xfrm>
              <a:off x="7084480" y="2293563"/>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AE6B338-BABE-4395-ADE6-EFEEB72B222B}"/>
                </a:ext>
              </a:extLst>
            </p:cNvPr>
            <p:cNvSpPr/>
            <p:nvPr/>
          </p:nvSpPr>
          <p:spPr>
            <a:xfrm>
              <a:off x="8270097" y="3061317"/>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E40617B3-2D74-4F87-A1A5-6B99AF8EB4B3}"/>
                </a:ext>
              </a:extLst>
            </p:cNvPr>
            <p:cNvSpPr/>
            <p:nvPr/>
          </p:nvSpPr>
          <p:spPr>
            <a:xfrm>
              <a:off x="8270097" y="226994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E36E5184-F5B5-4ABB-91F6-E72D779F6078}"/>
                </a:ext>
              </a:extLst>
            </p:cNvPr>
            <p:cNvSpPr/>
            <p:nvPr/>
          </p:nvSpPr>
          <p:spPr>
            <a:xfrm>
              <a:off x="9454399" y="3061317"/>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ectangle: Rounded Corners 64">
              <a:extLst>
                <a:ext uri="{FF2B5EF4-FFF2-40B4-BE49-F238E27FC236}">
                  <a16:creationId xmlns:a16="http://schemas.microsoft.com/office/drawing/2014/main" id="{7934D742-7FC3-424A-9B0F-2B467E53B230}"/>
                </a:ext>
              </a:extLst>
            </p:cNvPr>
            <p:cNvSpPr/>
            <p:nvPr/>
          </p:nvSpPr>
          <p:spPr>
            <a:xfrm>
              <a:off x="9454399" y="2264010"/>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6" name="Rectangle: Rounded Corners 65">
              <a:extLst>
                <a:ext uri="{FF2B5EF4-FFF2-40B4-BE49-F238E27FC236}">
                  <a16:creationId xmlns:a16="http://schemas.microsoft.com/office/drawing/2014/main" id="{CBAEBBA0-6143-4E50-9D4B-4EAA8F6AC1BC}"/>
                </a:ext>
              </a:extLst>
            </p:cNvPr>
            <p:cNvSpPr/>
            <p:nvPr/>
          </p:nvSpPr>
          <p:spPr>
            <a:xfrm>
              <a:off x="7084480" y="1475548"/>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3BE0801D-E78F-4EB3-BA7D-193740A24B37}"/>
                </a:ext>
              </a:extLst>
            </p:cNvPr>
            <p:cNvSpPr/>
            <p:nvPr/>
          </p:nvSpPr>
          <p:spPr>
            <a:xfrm>
              <a:off x="8270097" y="1451926"/>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8" name="Rectangle: Rounded Corners 67">
              <a:extLst>
                <a:ext uri="{FF2B5EF4-FFF2-40B4-BE49-F238E27FC236}">
                  <a16:creationId xmlns:a16="http://schemas.microsoft.com/office/drawing/2014/main" id="{D4770569-41E6-418A-9904-D2D53DC93A3B}"/>
                </a:ext>
              </a:extLst>
            </p:cNvPr>
            <p:cNvSpPr/>
            <p:nvPr/>
          </p:nvSpPr>
          <p:spPr>
            <a:xfrm>
              <a:off x="9454399" y="144599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BB154580-5B49-4FEE-9D53-9C50BD5A4D2A}"/>
                </a:ext>
              </a:extLst>
            </p:cNvPr>
            <p:cNvSpPr txBox="1"/>
            <p:nvPr/>
          </p:nvSpPr>
          <p:spPr>
            <a:xfrm>
              <a:off x="8193097" y="1015108"/>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pitchFamily="34" charset="0"/>
                  <a:ea typeface="Segoe UI" pitchFamily="34" charset="0"/>
                  <a:cs typeface="Segoe UI" pitchFamily="34" charset="0"/>
                </a:rPr>
                <a:t>VM</a:t>
              </a:r>
            </a:p>
          </p:txBody>
        </p:sp>
        <p:sp>
          <p:nvSpPr>
            <p:cNvPr id="70" name="TextBox 69">
              <a:extLst>
                <a:ext uri="{FF2B5EF4-FFF2-40B4-BE49-F238E27FC236}">
                  <a16:creationId xmlns:a16="http://schemas.microsoft.com/office/drawing/2014/main" id="{A4273EF0-18BA-4546-B464-79D984684188}"/>
                </a:ext>
              </a:extLst>
            </p:cNvPr>
            <p:cNvSpPr txBox="1"/>
            <p:nvPr/>
          </p:nvSpPr>
          <p:spPr>
            <a:xfrm>
              <a:off x="8193097" y="1603753"/>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B</a:t>
              </a:r>
            </a:p>
          </p:txBody>
        </p:sp>
        <p:sp>
          <p:nvSpPr>
            <p:cNvPr id="71" name="TextBox 70">
              <a:extLst>
                <a:ext uri="{FF2B5EF4-FFF2-40B4-BE49-F238E27FC236}">
                  <a16:creationId xmlns:a16="http://schemas.microsoft.com/office/drawing/2014/main" id="{7926EF5F-1271-4CC3-8E11-670F72D085BC}"/>
                </a:ext>
              </a:extLst>
            </p:cNvPr>
            <p:cNvSpPr txBox="1"/>
            <p:nvPr/>
          </p:nvSpPr>
          <p:spPr>
            <a:xfrm>
              <a:off x="8193097" y="239285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2" name="TextBox 71">
              <a:extLst>
                <a:ext uri="{FF2B5EF4-FFF2-40B4-BE49-F238E27FC236}">
                  <a16:creationId xmlns:a16="http://schemas.microsoft.com/office/drawing/2014/main" id="{3C86BA17-45CC-40FF-B1B9-31D72D38424D}"/>
                </a:ext>
              </a:extLst>
            </p:cNvPr>
            <p:cNvSpPr txBox="1"/>
            <p:nvPr/>
          </p:nvSpPr>
          <p:spPr>
            <a:xfrm>
              <a:off x="8203635" y="3203269"/>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Guest OS</a:t>
              </a:r>
            </a:p>
          </p:txBody>
        </p:sp>
        <p:sp>
          <p:nvSpPr>
            <p:cNvPr id="73" name="TextBox 72">
              <a:extLst>
                <a:ext uri="{FF2B5EF4-FFF2-40B4-BE49-F238E27FC236}">
                  <a16:creationId xmlns:a16="http://schemas.microsoft.com/office/drawing/2014/main" id="{DE7846F6-D3FA-415E-A766-3EBBDD5E2283}"/>
                </a:ext>
              </a:extLst>
            </p:cNvPr>
            <p:cNvSpPr txBox="1"/>
            <p:nvPr/>
          </p:nvSpPr>
          <p:spPr>
            <a:xfrm>
              <a:off x="7008600" y="1600086"/>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A</a:t>
              </a:r>
            </a:p>
          </p:txBody>
        </p:sp>
        <p:sp>
          <p:nvSpPr>
            <p:cNvPr id="74" name="TextBox 73">
              <a:extLst>
                <a:ext uri="{FF2B5EF4-FFF2-40B4-BE49-F238E27FC236}">
                  <a16:creationId xmlns:a16="http://schemas.microsoft.com/office/drawing/2014/main" id="{E5A32D98-5A25-45D7-B5FA-516E24BE9F05}"/>
                </a:ext>
              </a:extLst>
            </p:cNvPr>
            <p:cNvSpPr txBox="1"/>
            <p:nvPr/>
          </p:nvSpPr>
          <p:spPr>
            <a:xfrm>
              <a:off x="7008600" y="2389184"/>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5" name="TextBox 74">
              <a:extLst>
                <a:ext uri="{FF2B5EF4-FFF2-40B4-BE49-F238E27FC236}">
                  <a16:creationId xmlns:a16="http://schemas.microsoft.com/office/drawing/2014/main" id="{780F0B3A-09F1-41B5-BABE-724EE8E994EA}"/>
                </a:ext>
              </a:extLst>
            </p:cNvPr>
            <p:cNvSpPr txBox="1"/>
            <p:nvPr/>
          </p:nvSpPr>
          <p:spPr>
            <a:xfrm>
              <a:off x="9364742" y="1589002"/>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C</a:t>
              </a:r>
            </a:p>
          </p:txBody>
        </p:sp>
        <p:sp>
          <p:nvSpPr>
            <p:cNvPr id="76" name="TextBox 75">
              <a:extLst>
                <a:ext uri="{FF2B5EF4-FFF2-40B4-BE49-F238E27FC236}">
                  <a16:creationId xmlns:a16="http://schemas.microsoft.com/office/drawing/2014/main" id="{23CD6855-53F1-47F5-A3DC-14D85D1E5D38}"/>
                </a:ext>
              </a:extLst>
            </p:cNvPr>
            <p:cNvSpPr txBox="1"/>
            <p:nvPr/>
          </p:nvSpPr>
          <p:spPr>
            <a:xfrm>
              <a:off x="9364742" y="2378100"/>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7" name="TextBox 76">
              <a:extLst>
                <a:ext uri="{FF2B5EF4-FFF2-40B4-BE49-F238E27FC236}">
                  <a16:creationId xmlns:a16="http://schemas.microsoft.com/office/drawing/2014/main" id="{BEAD849C-98AE-4C2E-96DB-C2C70F2262E0}"/>
                </a:ext>
              </a:extLst>
            </p:cNvPr>
            <p:cNvSpPr txBox="1"/>
            <p:nvPr/>
          </p:nvSpPr>
          <p:spPr>
            <a:xfrm>
              <a:off x="9375280" y="3188518"/>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Guest OS</a:t>
              </a:r>
            </a:p>
          </p:txBody>
        </p:sp>
        <p:sp>
          <p:nvSpPr>
            <p:cNvPr id="78" name="TextBox 77">
              <a:extLst>
                <a:ext uri="{FF2B5EF4-FFF2-40B4-BE49-F238E27FC236}">
                  <a16:creationId xmlns:a16="http://schemas.microsoft.com/office/drawing/2014/main" id="{B532C6EA-560D-4419-AA87-3E5A19308C37}"/>
                </a:ext>
              </a:extLst>
            </p:cNvPr>
            <p:cNvSpPr txBox="1"/>
            <p:nvPr/>
          </p:nvSpPr>
          <p:spPr>
            <a:xfrm>
              <a:off x="7971118" y="4739885"/>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Infrastructure</a:t>
              </a:r>
            </a:p>
          </p:txBody>
        </p:sp>
        <p:sp>
          <p:nvSpPr>
            <p:cNvPr id="79" name="TextBox 78">
              <a:extLst>
                <a:ext uri="{FF2B5EF4-FFF2-40B4-BE49-F238E27FC236}">
                  <a16:creationId xmlns:a16="http://schemas.microsoft.com/office/drawing/2014/main" id="{261B2F9E-BA79-43B2-83B6-21BE266AA923}"/>
                </a:ext>
              </a:extLst>
            </p:cNvPr>
            <p:cNvSpPr txBox="1"/>
            <p:nvPr/>
          </p:nvSpPr>
          <p:spPr>
            <a:xfrm>
              <a:off x="7981656" y="3945642"/>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Hypervisor</a:t>
              </a:r>
            </a:p>
          </p:txBody>
        </p:sp>
      </p:grpSp>
      <p:sp>
        <p:nvSpPr>
          <p:cNvPr id="80" name="TextBox 79">
            <a:extLst>
              <a:ext uri="{FF2B5EF4-FFF2-40B4-BE49-F238E27FC236}">
                <a16:creationId xmlns:a16="http://schemas.microsoft.com/office/drawing/2014/main" id="{B4E8AFA6-7A1C-417E-8FE1-E68C845280F3}"/>
              </a:ext>
            </a:extLst>
          </p:cNvPr>
          <p:cNvSpPr txBox="1"/>
          <p:nvPr/>
        </p:nvSpPr>
        <p:spPr>
          <a:xfrm>
            <a:off x="1104730" y="6057234"/>
            <a:ext cx="3752193" cy="498598"/>
          </a:xfrm>
          <a:prstGeom prst="rect">
            <a:avLst/>
          </a:prstGeom>
          <a:noFill/>
        </p:spPr>
        <p:txBody>
          <a:bodyPr wrap="square" lIns="0" tIns="0" rIns="0" bIns="0" rtlCol="0">
            <a:spAutoFit/>
          </a:bodyPr>
          <a:lstStyle/>
          <a:p>
            <a:pPr algn="ctr" defTabSz="1110264">
              <a:lnSpc>
                <a:spcPct val="90000"/>
              </a:lnSpc>
              <a:spcBef>
                <a:spcPct val="20000"/>
              </a:spcBef>
              <a:buSzPct val="80000"/>
            </a:pPr>
            <a:r>
              <a:rPr lang="en-US" sz="3600" dirty="0">
                <a:latin typeface="+mj-lt"/>
              </a:rPr>
              <a:t>Virtual Machines</a:t>
            </a:r>
          </a:p>
        </p:txBody>
      </p:sp>
      <p:grpSp>
        <p:nvGrpSpPr>
          <p:cNvPr id="81" name="Group 80">
            <a:extLst>
              <a:ext uri="{FF2B5EF4-FFF2-40B4-BE49-F238E27FC236}">
                <a16:creationId xmlns:a16="http://schemas.microsoft.com/office/drawing/2014/main" id="{1B91FDFB-54BE-471E-8CFF-CA568D60A773}"/>
              </a:ext>
            </a:extLst>
          </p:cNvPr>
          <p:cNvGrpSpPr/>
          <p:nvPr/>
        </p:nvGrpSpPr>
        <p:grpSpPr>
          <a:xfrm>
            <a:off x="7280010" y="1176886"/>
            <a:ext cx="3950480" cy="4650055"/>
            <a:chOff x="1091087" y="950561"/>
            <a:chExt cx="3950480" cy="4650055"/>
          </a:xfrm>
        </p:grpSpPr>
        <p:sp>
          <p:nvSpPr>
            <p:cNvPr id="82" name="Rectangle: Rounded Corners 81">
              <a:extLst>
                <a:ext uri="{FF2B5EF4-FFF2-40B4-BE49-F238E27FC236}">
                  <a16:creationId xmlns:a16="http://schemas.microsoft.com/office/drawing/2014/main" id="{E5342FD3-694A-409B-8C3D-E0D18F25B7A8}"/>
                </a:ext>
              </a:extLst>
            </p:cNvPr>
            <p:cNvSpPr/>
            <p:nvPr/>
          </p:nvSpPr>
          <p:spPr>
            <a:xfrm>
              <a:off x="1091087" y="950561"/>
              <a:ext cx="3950480" cy="4650055"/>
            </a:xfrm>
            <a:prstGeom prst="roundRect">
              <a:avLst/>
            </a:prstGeom>
            <a:solidFill>
              <a:srgbClr val="00205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54AAB8F-7AE9-4810-807F-6A84C0823B9B}"/>
                </a:ext>
              </a:extLst>
            </p:cNvPr>
            <p:cNvSpPr/>
            <p:nvPr/>
          </p:nvSpPr>
          <p:spPr>
            <a:xfrm>
              <a:off x="2442355" y="1030662"/>
              <a:ext cx="1247942" cy="2085395"/>
            </a:xfrm>
            <a:prstGeom prst="roundRect">
              <a:avLst/>
            </a:prstGeom>
            <a:solidFill>
              <a:schemeClr val="accent1">
                <a:lumMod val="20000"/>
                <a:lumOff val="80000"/>
              </a:scheme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F7DB326-C367-428A-8903-46816FBFEF74}"/>
                </a:ext>
              </a:extLst>
            </p:cNvPr>
            <p:cNvSpPr/>
            <p:nvPr/>
          </p:nvSpPr>
          <p:spPr>
            <a:xfrm>
              <a:off x="1360190" y="4721175"/>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7C5A1E6D-BA9B-407E-9554-F38EE2199E26}"/>
                </a:ext>
              </a:extLst>
            </p:cNvPr>
            <p:cNvSpPr/>
            <p:nvPr/>
          </p:nvSpPr>
          <p:spPr>
            <a:xfrm>
              <a:off x="1360190" y="3923868"/>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A94036AB-04D1-4E5B-BFCB-241EEF2E3CBA}"/>
                </a:ext>
              </a:extLst>
            </p:cNvPr>
            <p:cNvSpPr/>
            <p:nvPr/>
          </p:nvSpPr>
          <p:spPr>
            <a:xfrm>
              <a:off x="1360190" y="3156108"/>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125F7358-1311-4287-86EE-562E94B39190}"/>
                </a:ext>
              </a:extLst>
            </p:cNvPr>
            <p:cNvSpPr/>
            <p:nvPr/>
          </p:nvSpPr>
          <p:spPr>
            <a:xfrm>
              <a:off x="1360191" y="237369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8E05B981-551A-4129-8D53-B38AA4AF190E}"/>
                </a:ext>
              </a:extLst>
            </p:cNvPr>
            <p:cNvSpPr/>
            <p:nvPr/>
          </p:nvSpPr>
          <p:spPr>
            <a:xfrm>
              <a:off x="1360191" y="160593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AD497B43-54B8-4B18-9E81-824E8ABC166A}"/>
                </a:ext>
              </a:extLst>
            </p:cNvPr>
            <p:cNvSpPr/>
            <p:nvPr/>
          </p:nvSpPr>
          <p:spPr>
            <a:xfrm>
              <a:off x="2545808" y="237368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87B0A5C3-3DA5-4908-A173-F7E9BDD73AE1}"/>
                </a:ext>
              </a:extLst>
            </p:cNvPr>
            <p:cNvSpPr/>
            <p:nvPr/>
          </p:nvSpPr>
          <p:spPr>
            <a:xfrm>
              <a:off x="2545808" y="1582309"/>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9AAC44A1-A245-4C29-B40F-76E84393F96B}"/>
                </a:ext>
              </a:extLst>
            </p:cNvPr>
            <p:cNvSpPr/>
            <p:nvPr/>
          </p:nvSpPr>
          <p:spPr>
            <a:xfrm>
              <a:off x="3730110" y="237368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5AD6CA11-9A00-41B8-8E51-6A908B7FEC41}"/>
                </a:ext>
              </a:extLst>
            </p:cNvPr>
            <p:cNvSpPr/>
            <p:nvPr/>
          </p:nvSpPr>
          <p:spPr>
            <a:xfrm>
              <a:off x="3730110" y="1576378"/>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3C954FA8-CBD8-4509-885E-75EC59E7BFFC}"/>
                </a:ext>
              </a:extLst>
            </p:cNvPr>
            <p:cNvSpPr txBox="1"/>
            <p:nvPr/>
          </p:nvSpPr>
          <p:spPr>
            <a:xfrm>
              <a:off x="2468808" y="107132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pitchFamily="34" charset="0"/>
                  <a:ea typeface="Segoe UI" pitchFamily="34" charset="0"/>
                  <a:cs typeface="Segoe UI" pitchFamily="34" charset="0"/>
                </a:rPr>
                <a:t>Container</a:t>
              </a:r>
            </a:p>
          </p:txBody>
        </p:sp>
        <p:sp>
          <p:nvSpPr>
            <p:cNvPr id="94" name="TextBox 93">
              <a:extLst>
                <a:ext uri="{FF2B5EF4-FFF2-40B4-BE49-F238E27FC236}">
                  <a16:creationId xmlns:a16="http://schemas.microsoft.com/office/drawing/2014/main" id="{F7F463B7-6278-413D-B4D3-A2ECF9EBF89C}"/>
                </a:ext>
              </a:extLst>
            </p:cNvPr>
            <p:cNvSpPr txBox="1"/>
            <p:nvPr/>
          </p:nvSpPr>
          <p:spPr>
            <a:xfrm>
              <a:off x="2475772" y="1704762"/>
              <a:ext cx="1195035" cy="430887"/>
            </a:xfrm>
            <a:prstGeom prst="rect">
              <a:avLst/>
            </a:prstGeom>
            <a:noFill/>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B</a:t>
              </a:r>
            </a:p>
          </p:txBody>
        </p:sp>
        <p:sp>
          <p:nvSpPr>
            <p:cNvPr id="95" name="TextBox 94">
              <a:extLst>
                <a:ext uri="{FF2B5EF4-FFF2-40B4-BE49-F238E27FC236}">
                  <a16:creationId xmlns:a16="http://schemas.microsoft.com/office/drawing/2014/main" id="{2C4BDC4D-A58A-4DE5-B41E-B2E528F0ADC0}"/>
                </a:ext>
              </a:extLst>
            </p:cNvPr>
            <p:cNvSpPr txBox="1"/>
            <p:nvPr/>
          </p:nvSpPr>
          <p:spPr>
            <a:xfrm>
              <a:off x="2475772" y="2493860"/>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96" name="TextBox 95">
              <a:extLst>
                <a:ext uri="{FF2B5EF4-FFF2-40B4-BE49-F238E27FC236}">
                  <a16:creationId xmlns:a16="http://schemas.microsoft.com/office/drawing/2014/main" id="{7CF9F8BF-ED4D-4AB5-BCF1-F21102C4B924}"/>
                </a:ext>
              </a:extLst>
            </p:cNvPr>
            <p:cNvSpPr txBox="1"/>
            <p:nvPr/>
          </p:nvSpPr>
          <p:spPr>
            <a:xfrm>
              <a:off x="1278483" y="1756316"/>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A</a:t>
              </a:r>
            </a:p>
          </p:txBody>
        </p:sp>
        <p:sp>
          <p:nvSpPr>
            <p:cNvPr id="97" name="TextBox 96">
              <a:extLst>
                <a:ext uri="{FF2B5EF4-FFF2-40B4-BE49-F238E27FC236}">
                  <a16:creationId xmlns:a16="http://schemas.microsoft.com/office/drawing/2014/main" id="{8CA1E370-263E-462A-A88B-13B20AF2B74C}"/>
                </a:ext>
              </a:extLst>
            </p:cNvPr>
            <p:cNvSpPr txBox="1"/>
            <p:nvPr/>
          </p:nvSpPr>
          <p:spPr>
            <a:xfrm>
              <a:off x="1278483" y="2545414"/>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98" name="TextBox 97">
              <a:extLst>
                <a:ext uri="{FF2B5EF4-FFF2-40B4-BE49-F238E27FC236}">
                  <a16:creationId xmlns:a16="http://schemas.microsoft.com/office/drawing/2014/main" id="{1E4690E1-3051-4839-9E18-867CB33D7DE5}"/>
                </a:ext>
              </a:extLst>
            </p:cNvPr>
            <p:cNvSpPr txBox="1"/>
            <p:nvPr/>
          </p:nvSpPr>
          <p:spPr>
            <a:xfrm>
              <a:off x="3645415" y="1701427"/>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C</a:t>
              </a:r>
            </a:p>
          </p:txBody>
        </p:sp>
        <p:sp>
          <p:nvSpPr>
            <p:cNvPr id="99" name="TextBox 98">
              <a:extLst>
                <a:ext uri="{FF2B5EF4-FFF2-40B4-BE49-F238E27FC236}">
                  <a16:creationId xmlns:a16="http://schemas.microsoft.com/office/drawing/2014/main" id="{2C3169C1-ED44-46EE-B5F1-B505339AEFD4}"/>
                </a:ext>
              </a:extLst>
            </p:cNvPr>
            <p:cNvSpPr txBox="1"/>
            <p:nvPr/>
          </p:nvSpPr>
          <p:spPr>
            <a:xfrm>
              <a:off x="3645415" y="2490525"/>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100" name="TextBox 99">
              <a:extLst>
                <a:ext uri="{FF2B5EF4-FFF2-40B4-BE49-F238E27FC236}">
                  <a16:creationId xmlns:a16="http://schemas.microsoft.com/office/drawing/2014/main" id="{4283582B-C035-4524-AF1E-002D5432B450}"/>
                </a:ext>
              </a:extLst>
            </p:cNvPr>
            <p:cNvSpPr txBox="1"/>
            <p:nvPr/>
          </p:nvSpPr>
          <p:spPr>
            <a:xfrm>
              <a:off x="2468808" y="326312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Docker</a:t>
              </a:r>
            </a:p>
          </p:txBody>
        </p:sp>
        <p:sp>
          <p:nvSpPr>
            <p:cNvPr id="101" name="TextBox 100">
              <a:extLst>
                <a:ext uri="{FF2B5EF4-FFF2-40B4-BE49-F238E27FC236}">
                  <a16:creationId xmlns:a16="http://schemas.microsoft.com/office/drawing/2014/main" id="{44A927F7-0D40-4ED3-8FBB-F076FB007AC2}"/>
                </a:ext>
              </a:extLst>
            </p:cNvPr>
            <p:cNvSpPr txBox="1"/>
            <p:nvPr/>
          </p:nvSpPr>
          <p:spPr>
            <a:xfrm>
              <a:off x="2468808" y="4052219"/>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Host OS</a:t>
              </a:r>
            </a:p>
          </p:txBody>
        </p:sp>
        <p:sp>
          <p:nvSpPr>
            <p:cNvPr id="102" name="TextBox 101">
              <a:extLst>
                <a:ext uri="{FF2B5EF4-FFF2-40B4-BE49-F238E27FC236}">
                  <a16:creationId xmlns:a16="http://schemas.microsoft.com/office/drawing/2014/main" id="{1443D3C4-DB9C-425F-A68D-BFA31360F3D7}"/>
                </a:ext>
              </a:extLst>
            </p:cNvPr>
            <p:cNvSpPr txBox="1"/>
            <p:nvPr/>
          </p:nvSpPr>
          <p:spPr>
            <a:xfrm>
              <a:off x="2246829" y="4849559"/>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Infrastructure</a:t>
              </a:r>
            </a:p>
          </p:txBody>
        </p:sp>
      </p:grpSp>
      <p:sp>
        <p:nvSpPr>
          <p:cNvPr id="103" name="TextBox 102">
            <a:extLst>
              <a:ext uri="{FF2B5EF4-FFF2-40B4-BE49-F238E27FC236}">
                <a16:creationId xmlns:a16="http://schemas.microsoft.com/office/drawing/2014/main" id="{923E861D-1BEB-49C1-9753-2C151B2FA9FF}"/>
              </a:ext>
            </a:extLst>
          </p:cNvPr>
          <p:cNvSpPr txBox="1"/>
          <p:nvPr/>
        </p:nvSpPr>
        <p:spPr>
          <a:xfrm>
            <a:off x="1178251" y="3479601"/>
            <a:ext cx="1195035" cy="430887"/>
          </a:xfrm>
          <a:prstGeom prst="rect">
            <a:avLst/>
          </a:prstGeom>
        </p:spPr>
        <p:txBody>
          <a:bodyPr vert="horz" wrap="square" lIns="91440" tIns="91440" rIns="91440" bIns="91440" rtlCol="0" anchor="t">
            <a:spAutoFit/>
          </a:bodyPr>
          <a:lstStyle/>
          <a:p>
            <a:pPr algn="ctr" defTabSz="1110264"/>
            <a:r>
              <a:rPr lang="en-US" sz="1600" dirty="0">
                <a:solidFill>
                  <a:srgbClr val="FFFFFF"/>
                </a:solidFill>
                <a:latin typeface="Segoe UI" pitchFamily="34" charset="0"/>
                <a:ea typeface="Segoe UI" pitchFamily="34" charset="0"/>
                <a:cs typeface="Segoe UI" pitchFamily="34" charset="0"/>
              </a:rPr>
              <a:t>Guest OS</a:t>
            </a:r>
          </a:p>
        </p:txBody>
      </p:sp>
    </p:spTree>
    <p:extLst>
      <p:ext uri="{BB962C8B-B14F-4D97-AF65-F5344CB8AC3E}">
        <p14:creationId xmlns:p14="http://schemas.microsoft.com/office/powerpoint/2010/main" val="396945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down)">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down)">
                                      <p:cBhvr>
                                        <p:cTn id="15" dur="500"/>
                                        <p:tgtEl>
                                          <p:spTgt spid="8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4EA90-B514-4709-98EB-1BAE2126AD3F}"/>
              </a:ext>
            </a:extLst>
          </p:cNvPr>
          <p:cNvSpPr>
            <a:spLocks noGrp="1"/>
          </p:cNvSpPr>
          <p:nvPr>
            <p:ph type="body" sz="quarter" idx="10"/>
          </p:nvPr>
        </p:nvSpPr>
        <p:spPr>
          <a:xfrm>
            <a:off x="560836" y="1777006"/>
            <a:ext cx="7824407" cy="4487607"/>
          </a:xfrm>
        </p:spPr>
        <p:txBody>
          <a:bodyPr>
            <a:normAutofit/>
          </a:bodyPr>
          <a:lstStyle/>
          <a:p>
            <a:pPr marL="457200" indent="-457200">
              <a:buFont typeface="Arial" panose="020B0604020202020204" pitchFamily="34" charset="0"/>
              <a:buChar char="•"/>
            </a:pPr>
            <a:r>
              <a:rPr lang="en-US" dirty="0"/>
              <a:t>Container is comprised of all components to run the application</a:t>
            </a:r>
          </a:p>
          <a:p>
            <a:endParaRPr lang="en-US" dirty="0"/>
          </a:p>
          <a:p>
            <a:pPr marL="457200" indent="-457200">
              <a:buFont typeface="Arial" panose="020B0604020202020204" pitchFamily="34" charset="0"/>
              <a:buChar char="•"/>
            </a:pPr>
            <a:r>
              <a:rPr lang="en-US" dirty="0"/>
              <a:t>Lighter weight than VMs</a:t>
            </a:r>
          </a:p>
          <a:p>
            <a:endParaRPr lang="en-US" dirty="0"/>
          </a:p>
          <a:p>
            <a:pPr marL="457200" indent="-457200">
              <a:buFont typeface="Arial" panose="020B0604020202020204" pitchFamily="34" charset="0"/>
              <a:buChar char="•"/>
            </a:pPr>
            <a:r>
              <a:rPr lang="en-US" dirty="0"/>
              <a:t>Predictable execution regardless of where it’s deployed.</a:t>
            </a:r>
          </a:p>
        </p:txBody>
      </p:sp>
      <p:sp>
        <p:nvSpPr>
          <p:cNvPr id="3" name="Title 2">
            <a:extLst>
              <a:ext uri="{FF2B5EF4-FFF2-40B4-BE49-F238E27FC236}">
                <a16:creationId xmlns:a16="http://schemas.microsoft.com/office/drawing/2014/main" id="{DFD16258-C704-44FB-BB28-051EB90BC3BC}"/>
              </a:ext>
            </a:extLst>
          </p:cNvPr>
          <p:cNvSpPr>
            <a:spLocks noGrp="1"/>
          </p:cNvSpPr>
          <p:nvPr>
            <p:ph type="title"/>
          </p:nvPr>
        </p:nvSpPr>
        <p:spPr/>
        <p:txBody>
          <a:bodyPr/>
          <a:lstStyle/>
          <a:p>
            <a:r>
              <a:rPr lang="en-US" dirty="0"/>
              <a:t>What is a container?</a:t>
            </a:r>
          </a:p>
        </p:txBody>
      </p:sp>
      <p:pic>
        <p:nvPicPr>
          <p:cNvPr id="4" name="Picture 3">
            <a:extLst>
              <a:ext uri="{FF2B5EF4-FFF2-40B4-BE49-F238E27FC236}">
                <a16:creationId xmlns:a16="http://schemas.microsoft.com/office/drawing/2014/main" id="{AC472586-CFDC-418C-ABCE-680C7CD0366E}"/>
              </a:ext>
            </a:extLst>
          </p:cNvPr>
          <p:cNvPicPr>
            <a:picLocks noChangeAspect="1"/>
          </p:cNvPicPr>
          <p:nvPr/>
        </p:nvPicPr>
        <p:blipFill>
          <a:blip r:embed="rId2"/>
          <a:stretch>
            <a:fillRect/>
          </a:stretch>
        </p:blipFill>
        <p:spPr>
          <a:xfrm>
            <a:off x="7897246" y="1985120"/>
            <a:ext cx="3733918" cy="2887760"/>
          </a:xfrm>
          <a:prstGeom prst="rect">
            <a:avLst/>
          </a:prstGeom>
        </p:spPr>
      </p:pic>
    </p:spTree>
    <p:extLst>
      <p:ext uri="{BB962C8B-B14F-4D97-AF65-F5344CB8AC3E}">
        <p14:creationId xmlns:p14="http://schemas.microsoft.com/office/powerpoint/2010/main" val="364348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242" y="138332"/>
            <a:ext cx="10515600" cy="1325563"/>
          </a:xfrm>
        </p:spPr>
        <p:txBody>
          <a:bodyPr/>
          <a:lstStyle/>
          <a:p>
            <a:r>
              <a:rPr lang="en-US"/>
              <a:t>Using Docker Images: Linux</a:t>
            </a:r>
            <a:endParaRPr lang="en-US" dirty="0"/>
          </a:p>
        </p:txBody>
      </p:sp>
      <p:sp>
        <p:nvSpPr>
          <p:cNvPr id="10" name="Text Placeholder 9"/>
          <p:cNvSpPr>
            <a:spLocks noGrp="1"/>
          </p:cNvSpPr>
          <p:nvPr>
            <p:ph type="body" sz="quarter" idx="4294967295"/>
          </p:nvPr>
        </p:nvSpPr>
        <p:spPr>
          <a:xfrm>
            <a:off x="327714" y="1466852"/>
            <a:ext cx="5260975" cy="4697413"/>
          </a:xfrm>
          <a:solidFill>
            <a:schemeClr val="accent6"/>
          </a:solidFill>
        </p:spPr>
        <p:txBody>
          <a:bodyPr>
            <a:normAutofit/>
          </a:bodyPr>
          <a:lstStyle/>
          <a:p>
            <a:r>
              <a:rPr lang="en-US" sz="2745" dirty="0">
                <a:solidFill>
                  <a:schemeClr val="bg1"/>
                </a:solidFill>
              </a:rPr>
              <a:t>Image is “pulled” from the Registry</a:t>
            </a:r>
          </a:p>
          <a:p>
            <a:pPr marL="785838" lvl="1" indent="-504217">
              <a:buFont typeface="+mj-lt"/>
              <a:buAutoNum type="arabicPeriod"/>
            </a:pPr>
            <a:r>
              <a:rPr lang="en-US" sz="2745" dirty="0">
                <a:solidFill>
                  <a:schemeClr val="bg1"/>
                </a:solidFill>
              </a:rPr>
              <a:t>docker pull </a:t>
            </a:r>
            <a:r>
              <a:rPr lang="en-US" sz="2745" dirty="0" err="1">
                <a:solidFill>
                  <a:schemeClr val="bg1"/>
                </a:solidFill>
              </a:rPr>
              <a:t>nginx</a:t>
            </a:r>
            <a:endParaRPr lang="en-US" sz="2745" dirty="0">
              <a:solidFill>
                <a:schemeClr val="bg1"/>
              </a:solidFill>
            </a:endParaRPr>
          </a:p>
          <a:p>
            <a:r>
              <a:rPr lang="en-US" sz="2745" dirty="0">
                <a:solidFill>
                  <a:schemeClr val="bg1"/>
                </a:solidFill>
              </a:rPr>
              <a:t>Container started using “Run”</a:t>
            </a:r>
          </a:p>
          <a:p>
            <a:r>
              <a:rPr lang="en-US" sz="2745" dirty="0">
                <a:solidFill>
                  <a:schemeClr val="bg1"/>
                </a:solidFill>
              </a:rPr>
              <a:t>Software accessible once container is started</a:t>
            </a:r>
          </a:p>
          <a:p>
            <a:r>
              <a:rPr lang="en-US" sz="2745" dirty="0">
                <a:solidFill>
                  <a:schemeClr val="bg1"/>
                </a:solidFill>
              </a:rPr>
              <a:t>TCP Ports mapped between Container and HOST</a:t>
            </a:r>
          </a:p>
          <a:p>
            <a:pPr marL="785838" lvl="1" indent="-504217">
              <a:buFont typeface="+mj-lt"/>
              <a:buAutoNum type="arabicPeriod" startAt="2"/>
            </a:pPr>
            <a:r>
              <a:rPr lang="en-US" sz="2745" dirty="0">
                <a:solidFill>
                  <a:schemeClr val="bg1"/>
                </a:solidFill>
              </a:rPr>
              <a:t>docker run nginx –p 80:81</a:t>
            </a:r>
          </a:p>
        </p:txBody>
      </p:sp>
      <p:grpSp>
        <p:nvGrpSpPr>
          <p:cNvPr id="14" name="Group 13"/>
          <p:cNvGrpSpPr/>
          <p:nvPr/>
        </p:nvGrpSpPr>
        <p:grpSpPr>
          <a:xfrm>
            <a:off x="7571319" y="931110"/>
            <a:ext cx="3090412" cy="2017617"/>
            <a:chOff x="7540880" y="539837"/>
            <a:chExt cx="3152381" cy="2058074"/>
          </a:xfrm>
        </p:grpSpPr>
        <p:sp>
          <p:nvSpPr>
            <p:cNvPr id="3" name="Isosceles Triangle 2"/>
            <p:cNvSpPr/>
            <p:nvPr/>
          </p:nvSpPr>
          <p:spPr>
            <a:xfrm rot="10800000">
              <a:off x="8453574" y="1964601"/>
              <a:ext cx="1326995" cy="63331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pic>
          <p:nvPicPr>
            <p:cNvPr id="2" name="Picture 1"/>
            <p:cNvPicPr>
              <a:picLocks noChangeAspect="1"/>
            </p:cNvPicPr>
            <p:nvPr/>
          </p:nvPicPr>
          <p:blipFill>
            <a:blip r:embed="rId3"/>
            <a:stretch>
              <a:fillRect/>
            </a:stretch>
          </p:blipFill>
          <p:spPr>
            <a:xfrm>
              <a:off x="7540880" y="539837"/>
              <a:ext cx="3152381" cy="1723810"/>
            </a:xfrm>
            <a:prstGeom prst="rect">
              <a:avLst/>
            </a:prstGeom>
          </p:spPr>
        </p:pic>
      </p:grpSp>
      <p:grpSp>
        <p:nvGrpSpPr>
          <p:cNvPr id="4" name="Group 3"/>
          <p:cNvGrpSpPr/>
          <p:nvPr/>
        </p:nvGrpSpPr>
        <p:grpSpPr>
          <a:xfrm>
            <a:off x="8490806" y="2734335"/>
            <a:ext cx="1276175" cy="1395910"/>
            <a:chOff x="8444368" y="2436575"/>
            <a:chExt cx="1301765" cy="1423901"/>
          </a:xfrm>
        </p:grpSpPr>
        <p:pic>
          <p:nvPicPr>
            <p:cNvPr id="12" name="Picture 11"/>
            <p:cNvPicPr>
              <a:picLocks noChangeAspect="1"/>
            </p:cNvPicPr>
            <p:nvPr/>
          </p:nvPicPr>
          <p:blipFill>
            <a:blip r:embed="rId4"/>
            <a:stretch>
              <a:fillRect/>
            </a:stretch>
          </p:blipFill>
          <p:spPr>
            <a:xfrm>
              <a:off x="8444368" y="2436575"/>
              <a:ext cx="1301765" cy="1423901"/>
            </a:xfrm>
            <a:prstGeom prst="rect">
              <a:avLst/>
            </a:prstGeom>
          </p:spPr>
        </p:pic>
        <p:pic>
          <p:nvPicPr>
            <p:cNvPr id="11" name="Picture 10"/>
            <p:cNvPicPr>
              <a:picLocks noChangeAspect="1"/>
            </p:cNvPicPr>
            <p:nvPr/>
          </p:nvPicPr>
          <p:blipFill>
            <a:blip r:embed="rId3"/>
            <a:stretch>
              <a:fillRect/>
            </a:stretch>
          </p:blipFill>
          <p:spPr>
            <a:xfrm>
              <a:off x="8586849" y="2764019"/>
              <a:ext cx="1016804" cy="641434"/>
            </a:xfrm>
            <a:prstGeom prst="rect">
              <a:avLst/>
            </a:prstGeom>
          </p:spPr>
        </p:pic>
      </p:grpSp>
      <p:pic>
        <p:nvPicPr>
          <p:cNvPr id="5" name="Picture 4"/>
          <p:cNvPicPr>
            <a:picLocks noChangeAspect="1"/>
          </p:cNvPicPr>
          <p:nvPr/>
        </p:nvPicPr>
        <p:blipFill>
          <a:blip r:embed="rId5"/>
          <a:stretch>
            <a:fillRect/>
          </a:stretch>
        </p:blipFill>
        <p:spPr>
          <a:xfrm>
            <a:off x="9766980" y="5373001"/>
            <a:ext cx="2142675" cy="1088342"/>
          </a:xfrm>
          <a:prstGeom prst="rect">
            <a:avLst/>
          </a:prstGeom>
        </p:spPr>
      </p:pic>
      <p:pic>
        <p:nvPicPr>
          <p:cNvPr id="6" name="Picture 5"/>
          <p:cNvPicPr>
            <a:picLocks noChangeAspect="1"/>
          </p:cNvPicPr>
          <p:nvPr/>
        </p:nvPicPr>
        <p:blipFill>
          <a:blip r:embed="rId6"/>
          <a:stretch>
            <a:fillRect/>
          </a:stretch>
        </p:blipFill>
        <p:spPr>
          <a:xfrm>
            <a:off x="6396095" y="5017397"/>
            <a:ext cx="1309060" cy="298655"/>
          </a:xfrm>
          <a:prstGeom prst="rect">
            <a:avLst/>
          </a:prstGeom>
        </p:spPr>
      </p:pic>
      <p:pic>
        <p:nvPicPr>
          <p:cNvPr id="13" name="Picture 12"/>
          <p:cNvPicPr>
            <a:picLocks noChangeAspect="1"/>
          </p:cNvPicPr>
          <p:nvPr/>
        </p:nvPicPr>
        <p:blipFill>
          <a:blip r:embed="rId7"/>
          <a:stretch>
            <a:fillRect/>
          </a:stretch>
        </p:blipFill>
        <p:spPr>
          <a:xfrm>
            <a:off x="6279703" y="5551178"/>
            <a:ext cx="2350782" cy="1006171"/>
          </a:xfrm>
          <a:prstGeom prst="rect">
            <a:avLst/>
          </a:prstGeom>
        </p:spPr>
      </p:pic>
      <p:cxnSp>
        <p:nvCxnSpPr>
          <p:cNvPr id="15" name="Straight Arrow Connector 14"/>
          <p:cNvCxnSpPr/>
          <p:nvPr/>
        </p:nvCxnSpPr>
        <p:spPr>
          <a:xfrm flipV="1">
            <a:off x="8198596" y="4287974"/>
            <a:ext cx="576158" cy="956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479445" y="4243547"/>
            <a:ext cx="702984" cy="86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421569" y="4214846"/>
            <a:ext cx="1879212" cy="663797"/>
          </a:xfrm>
          <a:prstGeom prst="rect">
            <a:avLst/>
          </a:prstGeom>
          <a:noFill/>
        </p:spPr>
        <p:txBody>
          <a:bodyPr vert="horz" wrap="square" lIns="89642" tIns="89642" rIns="89642" bIns="89642" rtlCol="0" anchor="t">
            <a:spAutoFit/>
          </a:bodyPr>
          <a:lstStyle/>
          <a:p>
            <a:pPr algn="ctr"/>
            <a:r>
              <a:rPr lang="en-US" sz="1568" b="1" dirty="0">
                <a:latin typeface="Segoe UI" pitchFamily="34" charset="0"/>
                <a:ea typeface="Segoe UI" pitchFamily="34" charset="0"/>
                <a:cs typeface="Segoe UI" pitchFamily="34" charset="0"/>
              </a:rPr>
              <a:t>NGINIX Container Up on Port 81</a:t>
            </a:r>
          </a:p>
        </p:txBody>
      </p:sp>
      <p:grpSp>
        <p:nvGrpSpPr>
          <p:cNvPr id="7" name="Group 6"/>
          <p:cNvGrpSpPr/>
          <p:nvPr/>
        </p:nvGrpSpPr>
        <p:grpSpPr>
          <a:xfrm>
            <a:off x="6050861" y="4118475"/>
            <a:ext cx="2507992" cy="663797"/>
            <a:chOff x="5989934" y="3791115"/>
            <a:chExt cx="2558282" cy="677108"/>
          </a:xfrm>
        </p:grpSpPr>
        <p:sp>
          <p:nvSpPr>
            <p:cNvPr id="23" name="TextBox 22"/>
            <p:cNvSpPr txBox="1"/>
            <p:nvPr/>
          </p:nvSpPr>
          <p:spPr>
            <a:xfrm>
              <a:off x="6533544" y="3791115"/>
              <a:ext cx="2014672" cy="677108"/>
            </a:xfrm>
            <a:prstGeom prst="rect">
              <a:avLst/>
            </a:prstGeom>
            <a:noFill/>
          </p:spPr>
          <p:txBody>
            <a:bodyPr vert="horz" wrap="square" lIns="89642" tIns="89642" rIns="89642" bIns="89642" rtlCol="0" anchor="t">
              <a:spAutoFit/>
            </a:bodyPr>
            <a:lstStyle/>
            <a:p>
              <a:pPr algn="ctr"/>
              <a:r>
                <a:rPr lang="en-US" sz="1568" b="1" dirty="0">
                  <a:latin typeface="Segoe UI" pitchFamily="34" charset="0"/>
                  <a:ea typeface="Segoe UI" pitchFamily="34" charset="0"/>
                  <a:cs typeface="Segoe UI" pitchFamily="34" charset="0"/>
                </a:rPr>
                <a:t>Image Pulled</a:t>
              </a:r>
            </a:p>
            <a:p>
              <a:pPr algn="ctr"/>
              <a:r>
                <a:rPr lang="en-US" sz="1568" b="1" dirty="0">
                  <a:latin typeface="Segoe UI" pitchFamily="34" charset="0"/>
                  <a:ea typeface="Segoe UI" pitchFamily="34" charset="0"/>
                  <a:cs typeface="Segoe UI" pitchFamily="34" charset="0"/>
                </a:rPr>
                <a:t>From Docker Hub</a:t>
              </a:r>
            </a:p>
          </p:txBody>
        </p:sp>
        <p:grpSp>
          <p:nvGrpSpPr>
            <p:cNvPr id="29" name="Group 28"/>
            <p:cNvGrpSpPr/>
            <p:nvPr/>
          </p:nvGrpSpPr>
          <p:grpSpPr>
            <a:xfrm>
              <a:off x="5989934" y="3889419"/>
              <a:ext cx="566404" cy="529886"/>
              <a:chOff x="5955498" y="3946774"/>
              <a:chExt cx="566404" cy="529886"/>
            </a:xfrm>
          </p:grpSpPr>
          <p:sp>
            <p:nvSpPr>
              <p:cNvPr id="27" name="Star: 8 Points 26"/>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8" name="TextBox 27"/>
              <p:cNvSpPr txBox="1"/>
              <p:nvPr/>
            </p:nvSpPr>
            <p:spPr>
              <a:xfrm>
                <a:off x="6078006" y="3964140"/>
                <a:ext cx="229648" cy="461665"/>
              </a:xfrm>
              <a:prstGeom prst="rect">
                <a:avLst/>
              </a:prstGeom>
            </p:spPr>
            <p:txBody>
              <a:bodyPr vert="horz" wrap="square" lIns="89642" tIns="89642" rIns="89642" bIns="89642" rtlCol="0" anchor="t">
                <a:spAutoFit/>
              </a:bodyPr>
              <a:lstStyle/>
              <a:p>
                <a:r>
                  <a:rPr lang="en-US" sz="1765" b="1" dirty="0">
                    <a:solidFill>
                      <a:schemeClr val="bg1"/>
                    </a:solidFill>
                    <a:latin typeface="Segoe UI" pitchFamily="34" charset="0"/>
                    <a:ea typeface="Segoe UI" pitchFamily="34" charset="0"/>
                    <a:cs typeface="Segoe UI" pitchFamily="34" charset="0"/>
                  </a:rPr>
                  <a:t>1</a:t>
                </a:r>
                <a:endParaRPr lang="en-US" sz="1568" b="1" dirty="0">
                  <a:solidFill>
                    <a:schemeClr val="bg1"/>
                  </a:solidFill>
                  <a:latin typeface="Segoe UI" pitchFamily="34" charset="0"/>
                  <a:ea typeface="Segoe UI" pitchFamily="34" charset="0"/>
                  <a:cs typeface="Segoe UI" pitchFamily="34" charset="0"/>
                </a:endParaRPr>
              </a:p>
            </p:txBody>
          </p:sp>
        </p:grpSp>
      </p:grpSp>
      <p:grpSp>
        <p:nvGrpSpPr>
          <p:cNvPr id="30" name="Group 29"/>
          <p:cNvGrpSpPr/>
          <p:nvPr/>
        </p:nvGrpSpPr>
        <p:grpSpPr>
          <a:xfrm>
            <a:off x="9956235" y="4273007"/>
            <a:ext cx="555270" cy="519470"/>
            <a:chOff x="5955498" y="3946774"/>
            <a:chExt cx="566404" cy="529886"/>
          </a:xfrm>
        </p:grpSpPr>
        <p:sp>
          <p:nvSpPr>
            <p:cNvPr id="31" name="Star: 8 Points 30"/>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2" name="TextBox 31"/>
            <p:cNvSpPr txBox="1"/>
            <p:nvPr/>
          </p:nvSpPr>
          <p:spPr>
            <a:xfrm>
              <a:off x="6078006" y="3964140"/>
              <a:ext cx="229648" cy="430887"/>
            </a:xfrm>
            <a:prstGeom prst="rect">
              <a:avLst/>
            </a:prstGeom>
          </p:spPr>
          <p:txBody>
            <a:bodyPr vert="horz" wrap="square" lIns="89642" tIns="89642" rIns="89642" bIns="89642" rtlCol="0" anchor="t">
              <a:spAutoFit/>
            </a:bodyPr>
            <a:lstStyle/>
            <a:p>
              <a:r>
                <a:rPr lang="en-US" sz="1568" b="1" dirty="0">
                  <a:solidFill>
                    <a:schemeClr val="bg1"/>
                  </a:solidFill>
                  <a:latin typeface="Segoe UI" pitchFamily="34" charset="0"/>
                  <a:ea typeface="Segoe UI" pitchFamily="34" charset="0"/>
                  <a:cs typeface="Segoe UI" pitchFamily="34" charset="0"/>
                </a:rPr>
                <a:t>2</a:t>
              </a:r>
            </a:p>
          </p:txBody>
        </p:sp>
      </p:grpSp>
    </p:spTree>
    <p:extLst>
      <p:ext uri="{BB962C8B-B14F-4D97-AF65-F5344CB8AC3E}">
        <p14:creationId xmlns:p14="http://schemas.microsoft.com/office/powerpoint/2010/main" val="14523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Effect transition="in" filter="fade">
                                      <p:cBhvr>
                                        <p:cTn id="39" dur="500"/>
                                        <p:tgtEl>
                                          <p:spTgt spid="10">
                                            <p:txEl>
                                              <p:pRg st="2" end="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fade">
                                      <p:cBhvr>
                                        <p:cTn id="42" dur="500"/>
                                        <p:tgtEl>
                                          <p:spTgt spid="10">
                                            <p:txEl>
                                              <p:pRg st="3" end="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4" end="4"/>
                                            </p:txEl>
                                          </p:spTgt>
                                        </p:tgtEl>
                                        <p:attrNameLst>
                                          <p:attrName>style.visibility</p:attrName>
                                        </p:attrNameLst>
                                      </p:cBhvr>
                                      <p:to>
                                        <p:strVal val="visible"/>
                                      </p:to>
                                    </p:set>
                                    <p:animEffect transition="in" filter="fade">
                                      <p:cBhvr>
                                        <p:cTn id="45" dur="500"/>
                                        <p:tgtEl>
                                          <p:spTgt spid="10">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5" end="5"/>
                                            </p:txEl>
                                          </p:spTgt>
                                        </p:tgtEl>
                                        <p:attrNameLst>
                                          <p:attrName>style.visibility</p:attrName>
                                        </p:attrNameLst>
                                      </p:cBhvr>
                                      <p:to>
                                        <p:strVal val="visible"/>
                                      </p:to>
                                    </p:set>
                                    <p:animEffect transition="in" filter="fade">
                                      <p:cBhvr>
                                        <p:cTn id="48" dur="500"/>
                                        <p:tgtEl>
                                          <p:spTgt spid="10">
                                            <p:txEl>
                                              <p:pRg st="5" end="5"/>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par>
                          <p:cTn id="57" fill="hold">
                            <p:stCondLst>
                              <p:cond delay="1500"/>
                            </p:stCondLst>
                            <p:childTnLst>
                              <p:par>
                                <p:cTn id="58" presetID="2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1198" y="-92537"/>
            <a:ext cx="10515600" cy="1325563"/>
          </a:xfrm>
        </p:spPr>
        <p:txBody>
          <a:bodyPr/>
          <a:lstStyle/>
          <a:p>
            <a:r>
              <a:rPr lang="en-US" dirty="0"/>
              <a:t>Azure Container Registry</a:t>
            </a:r>
          </a:p>
        </p:txBody>
      </p:sp>
      <p:sp>
        <p:nvSpPr>
          <p:cNvPr id="2" name="Text Placeholder 1"/>
          <p:cNvSpPr>
            <a:spLocks noGrp="1"/>
          </p:cNvSpPr>
          <p:nvPr>
            <p:ph type="body" sz="quarter" idx="4294967295"/>
          </p:nvPr>
        </p:nvSpPr>
        <p:spPr>
          <a:xfrm>
            <a:off x="394636" y="1366805"/>
            <a:ext cx="5459413" cy="5183187"/>
          </a:xfrm>
          <a:solidFill>
            <a:schemeClr val="accent1"/>
          </a:solidFill>
        </p:spPr>
        <p:txBody>
          <a:bodyPr>
            <a:normAutofit/>
          </a:bodyPr>
          <a:lstStyle/>
          <a:p>
            <a:r>
              <a:rPr lang="en-US" sz="2400" dirty="0">
                <a:solidFill>
                  <a:schemeClr val="bg1"/>
                </a:solidFill>
              </a:rPr>
              <a:t>Docker Private Registry hosted in Azure</a:t>
            </a:r>
            <a:endParaRPr lang="en-US" sz="2353" dirty="0">
              <a:solidFill>
                <a:schemeClr val="bg1"/>
              </a:solidFill>
            </a:endParaRPr>
          </a:p>
          <a:p>
            <a:r>
              <a:rPr lang="en-US" sz="2353" dirty="0">
                <a:solidFill>
                  <a:schemeClr val="bg1"/>
                </a:solidFill>
              </a:rPr>
              <a:t>Store and manage container images across all types of Azure deployments</a:t>
            </a:r>
          </a:p>
          <a:p>
            <a:r>
              <a:rPr lang="en-US" sz="2353" dirty="0">
                <a:solidFill>
                  <a:schemeClr val="bg1"/>
                </a:solidFill>
              </a:rPr>
              <a:t>Keep container images near deployments to reduce latency and costs</a:t>
            </a:r>
          </a:p>
          <a:p>
            <a:r>
              <a:rPr lang="en-US" sz="2353" dirty="0">
                <a:solidFill>
                  <a:schemeClr val="bg1"/>
                </a:solidFill>
              </a:rPr>
              <a:t>Maintain Windows and Linux container images in a single Docker registry</a:t>
            </a:r>
          </a:p>
          <a:p>
            <a:r>
              <a:rPr lang="en-US" sz="2353" dirty="0">
                <a:solidFill>
                  <a:schemeClr val="bg1"/>
                </a:solidFill>
              </a:rPr>
              <a:t>Use familiar, open-source Docker command line interface (CLI) tools</a:t>
            </a:r>
          </a:p>
          <a:p>
            <a:r>
              <a:rPr lang="en-US" sz="2353" dirty="0">
                <a:solidFill>
                  <a:schemeClr val="bg1"/>
                </a:solidFill>
              </a:rPr>
              <a:t>Simplify registry access management with Azure Active Directory</a:t>
            </a:r>
          </a:p>
          <a:p>
            <a:endParaRPr lang="en-US" sz="1029" dirty="0"/>
          </a:p>
        </p:txBody>
      </p:sp>
      <p:pic>
        <p:nvPicPr>
          <p:cNvPr id="6" name="Picture 5"/>
          <p:cNvPicPr>
            <a:picLocks noChangeAspect="1"/>
          </p:cNvPicPr>
          <p:nvPr/>
        </p:nvPicPr>
        <p:blipFill>
          <a:blip r:embed="rId3"/>
          <a:stretch>
            <a:fillRect/>
          </a:stretch>
        </p:blipFill>
        <p:spPr>
          <a:xfrm>
            <a:off x="8195589" y="370299"/>
            <a:ext cx="1289691" cy="1289691"/>
          </a:xfrm>
          <a:prstGeom prst="rect">
            <a:avLst/>
          </a:prstGeom>
        </p:spPr>
      </p:pic>
      <p:pic>
        <p:nvPicPr>
          <p:cNvPr id="8" name="Picture 7"/>
          <p:cNvPicPr>
            <a:picLocks noChangeAspect="1"/>
          </p:cNvPicPr>
          <p:nvPr/>
        </p:nvPicPr>
        <p:blipFill>
          <a:blip r:embed="rId4"/>
          <a:stretch>
            <a:fillRect/>
          </a:stretch>
        </p:blipFill>
        <p:spPr>
          <a:xfrm>
            <a:off x="6224979" y="4849450"/>
            <a:ext cx="5557636" cy="1283032"/>
          </a:xfrm>
          <a:prstGeom prst="rect">
            <a:avLst/>
          </a:prstGeom>
          <a:ln>
            <a:solidFill>
              <a:schemeClr val="tx1"/>
            </a:solidFill>
          </a:ln>
        </p:spPr>
      </p:pic>
      <p:pic>
        <p:nvPicPr>
          <p:cNvPr id="10" name="Picture 9"/>
          <p:cNvPicPr>
            <a:picLocks noChangeAspect="1"/>
          </p:cNvPicPr>
          <p:nvPr/>
        </p:nvPicPr>
        <p:blipFill>
          <a:blip r:embed="rId5"/>
          <a:stretch>
            <a:fillRect/>
          </a:stretch>
        </p:blipFill>
        <p:spPr>
          <a:xfrm>
            <a:off x="6224979" y="1785741"/>
            <a:ext cx="5520262" cy="2664335"/>
          </a:xfrm>
          <a:prstGeom prst="rect">
            <a:avLst/>
          </a:prstGeom>
          <a:ln>
            <a:solidFill>
              <a:schemeClr val="tx1"/>
            </a:solidFill>
          </a:ln>
        </p:spPr>
      </p:pic>
    </p:spTree>
    <p:extLst>
      <p:ext uri="{BB962C8B-B14F-4D97-AF65-F5344CB8AC3E}">
        <p14:creationId xmlns:p14="http://schemas.microsoft.com/office/powerpoint/2010/main" val="1000727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ED7C28-B20E-490F-87E2-5AB89A11F985}"/>
              </a:ext>
            </a:extLst>
          </p:cNvPr>
          <p:cNvSpPr/>
          <p:nvPr/>
        </p:nvSpPr>
        <p:spPr>
          <a:xfrm>
            <a:off x="0" y="0"/>
            <a:ext cx="709381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95438" y="345874"/>
            <a:ext cx="10515600" cy="1325563"/>
          </a:xfrm>
        </p:spPr>
        <p:txBody>
          <a:bodyPr/>
          <a:lstStyle/>
          <a:p>
            <a:r>
              <a:rPr lang="en-US" dirty="0">
                <a:solidFill>
                  <a:schemeClr val="bg1"/>
                </a:solidFill>
              </a:rPr>
              <a:t>Azure Container Instances</a:t>
            </a:r>
          </a:p>
        </p:txBody>
      </p:sp>
      <p:sp>
        <p:nvSpPr>
          <p:cNvPr id="2" name="Text Placeholder 1"/>
          <p:cNvSpPr>
            <a:spLocks noGrp="1"/>
          </p:cNvSpPr>
          <p:nvPr>
            <p:ph type="body" sz="quarter" idx="4294967295"/>
          </p:nvPr>
        </p:nvSpPr>
        <p:spPr>
          <a:xfrm>
            <a:off x="481263" y="1828806"/>
            <a:ext cx="6054725" cy="4002088"/>
          </a:xfrm>
        </p:spPr>
        <p:txBody>
          <a:bodyPr>
            <a:normAutofit/>
          </a:bodyPr>
          <a:lstStyle/>
          <a:p>
            <a:r>
              <a:rPr lang="en-US" sz="2353" dirty="0">
                <a:solidFill>
                  <a:schemeClr val="bg1"/>
                </a:solidFill>
              </a:rPr>
              <a:t>Start a container in seconds with a single command without VMs</a:t>
            </a:r>
          </a:p>
          <a:p>
            <a:r>
              <a:rPr lang="en-US" sz="2353" dirty="0">
                <a:solidFill>
                  <a:schemeClr val="bg1"/>
                </a:solidFill>
              </a:rPr>
              <a:t>Pull container images from Docker Hub or Azure Container Registry</a:t>
            </a:r>
          </a:p>
          <a:p>
            <a:r>
              <a:rPr lang="en-US" sz="2353" dirty="0">
                <a:solidFill>
                  <a:schemeClr val="bg1"/>
                </a:solidFill>
              </a:rPr>
              <a:t>Containerize your application using Docker technology and execute immediately with one click</a:t>
            </a:r>
          </a:p>
          <a:p>
            <a:r>
              <a:rPr lang="en-US" sz="2353" dirty="0">
                <a:solidFill>
                  <a:schemeClr val="bg1"/>
                </a:solidFill>
              </a:rPr>
              <a:t>Take advantage of per-second billing &amp; container-based compute on demand</a:t>
            </a:r>
          </a:p>
        </p:txBody>
      </p:sp>
      <p:pic>
        <p:nvPicPr>
          <p:cNvPr id="5" name="Picture 4"/>
          <p:cNvPicPr>
            <a:picLocks noChangeAspect="1"/>
          </p:cNvPicPr>
          <p:nvPr/>
        </p:nvPicPr>
        <p:blipFill>
          <a:blip r:embed="rId3"/>
          <a:stretch>
            <a:fillRect/>
          </a:stretch>
        </p:blipFill>
        <p:spPr>
          <a:xfrm>
            <a:off x="8686541" y="2055813"/>
            <a:ext cx="2556375" cy="2648496"/>
          </a:xfrm>
          <a:prstGeom prst="rect">
            <a:avLst/>
          </a:prstGeom>
        </p:spPr>
      </p:pic>
    </p:spTree>
    <p:extLst>
      <p:ext uri="{BB962C8B-B14F-4D97-AF65-F5344CB8AC3E}">
        <p14:creationId xmlns:p14="http://schemas.microsoft.com/office/powerpoint/2010/main" val="53801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Azure PaaS</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3684588"/>
          </a:xfrm>
        </p:spPr>
        <p:txBody>
          <a:bodyPr>
            <a:normAutofit/>
          </a:bodyPr>
          <a:lstStyle/>
          <a:p>
            <a:pPr marL="457200" lvl="0" indent="-457200">
              <a:buFont typeface="Arial" panose="020B0604020202020204" pitchFamily="34" charset="0"/>
              <a:buChar char="•"/>
            </a:pPr>
            <a:r>
              <a:rPr lang="en-GB" dirty="0"/>
              <a:t>PaaS Compute </a:t>
            </a:r>
            <a:endParaRPr lang="en-US" dirty="0"/>
          </a:p>
          <a:p>
            <a:pPr marL="457200" lvl="0" indent="-457200">
              <a:buFont typeface="Arial" panose="020B0604020202020204" pitchFamily="34" charset="0"/>
              <a:buChar char="•"/>
            </a:pPr>
            <a:r>
              <a:rPr lang="en-GB" dirty="0"/>
              <a:t>Serverless</a:t>
            </a:r>
            <a:endParaRPr lang="en-US" dirty="0"/>
          </a:p>
          <a:p>
            <a:pPr marL="457200" indent="-457200">
              <a:buFont typeface="Arial" panose="020B0604020202020204" pitchFamily="34" charset="0"/>
              <a:buChar char="•"/>
            </a:pPr>
            <a:r>
              <a:rPr lang="en-GB" dirty="0"/>
              <a:t>Containers</a:t>
            </a:r>
            <a:endParaRPr lang="en-US" dirty="0"/>
          </a:p>
          <a:p>
            <a:pPr marL="457200" indent="-457200">
              <a:buFont typeface="Arial" panose="020B0604020202020204" pitchFamily="34" charset="0"/>
              <a:buChar char="•"/>
            </a:pPr>
            <a:r>
              <a:rPr lang="en-GB" dirty="0"/>
              <a:t>PaaS Networking &amp; Hybrid</a:t>
            </a:r>
            <a:endParaRPr lang="en-US" dirty="0"/>
          </a:p>
          <a:p>
            <a:pPr marL="457200" indent="-457200">
              <a:buFont typeface="Arial" panose="020B0604020202020204" pitchFamily="34" charset="0"/>
              <a:buChar char="•"/>
            </a:pPr>
            <a:r>
              <a:rPr lang="en-GB" dirty="0"/>
              <a:t>Messaging</a:t>
            </a:r>
            <a:endParaRPr lang="en-US" dirty="0"/>
          </a:p>
          <a:p>
            <a:pPr marL="457200" indent="-457200">
              <a:buFont typeface="Arial" panose="020B0604020202020204" pitchFamily="34" charset="0"/>
              <a:buChar char="•"/>
            </a:pPr>
            <a:r>
              <a:rPr lang="en-GB" dirty="0"/>
              <a:t>Databases &amp; Data stores</a:t>
            </a:r>
          </a:p>
        </p:txBody>
      </p:sp>
      <p:pic>
        <p:nvPicPr>
          <p:cNvPr id="8" name="Picture 7">
            <a:extLst>
              <a:ext uri="{FF2B5EF4-FFF2-40B4-BE49-F238E27FC236}">
                <a16:creationId xmlns:a16="http://schemas.microsoft.com/office/drawing/2014/main" id="{6373ECC0-D45C-4EA3-A2E0-2BA85ADC40E9}"/>
              </a:ext>
            </a:extLst>
          </p:cNvPr>
          <p:cNvPicPr>
            <a:picLocks noChangeAspect="1"/>
          </p:cNvPicPr>
          <p:nvPr/>
        </p:nvPicPr>
        <p:blipFill>
          <a:blip r:embed="rId5"/>
          <a:stretch>
            <a:fillRect/>
          </a:stretch>
        </p:blipFill>
        <p:spPr>
          <a:xfrm>
            <a:off x="5524070" y="5344333"/>
            <a:ext cx="1212513" cy="1212513"/>
          </a:xfrm>
          <a:prstGeom prst="rect">
            <a:avLst/>
          </a:prstGeom>
        </p:spPr>
      </p:pic>
      <p:pic>
        <p:nvPicPr>
          <p:cNvPr id="10" name="Picture 9">
            <a:extLst>
              <a:ext uri="{FF2B5EF4-FFF2-40B4-BE49-F238E27FC236}">
                <a16:creationId xmlns:a16="http://schemas.microsoft.com/office/drawing/2014/main" id="{A114A704-1633-409A-95B4-DBD2D94A63C2}"/>
              </a:ext>
            </a:extLst>
          </p:cNvPr>
          <p:cNvPicPr>
            <a:picLocks noChangeAspect="1"/>
          </p:cNvPicPr>
          <p:nvPr/>
        </p:nvPicPr>
        <p:blipFill>
          <a:blip r:embed="rId6"/>
          <a:stretch>
            <a:fillRect/>
          </a:stretch>
        </p:blipFill>
        <p:spPr>
          <a:xfrm>
            <a:off x="10358846" y="5377340"/>
            <a:ext cx="1115535" cy="1115535"/>
          </a:xfrm>
          <a:prstGeom prst="rect">
            <a:avLst/>
          </a:prstGeom>
        </p:spPr>
      </p:pic>
      <p:pic>
        <p:nvPicPr>
          <p:cNvPr id="12" name="Picture 11">
            <a:extLst>
              <a:ext uri="{FF2B5EF4-FFF2-40B4-BE49-F238E27FC236}">
                <a16:creationId xmlns:a16="http://schemas.microsoft.com/office/drawing/2014/main" id="{AC62DB70-5763-4B67-BECD-7547A96C692E}"/>
              </a:ext>
            </a:extLst>
          </p:cNvPr>
          <p:cNvPicPr>
            <a:picLocks noChangeAspect="1"/>
          </p:cNvPicPr>
          <p:nvPr/>
        </p:nvPicPr>
        <p:blipFill>
          <a:blip r:embed="rId7"/>
          <a:stretch>
            <a:fillRect/>
          </a:stretch>
        </p:blipFill>
        <p:spPr>
          <a:xfrm>
            <a:off x="8135162" y="5421063"/>
            <a:ext cx="1027297" cy="1027297"/>
          </a:xfrm>
          <a:prstGeom prst="rect">
            <a:avLst/>
          </a:prstGeom>
        </p:spPr>
      </p:pic>
      <p:pic>
        <p:nvPicPr>
          <p:cNvPr id="14" name="Picture 13">
            <a:extLst>
              <a:ext uri="{FF2B5EF4-FFF2-40B4-BE49-F238E27FC236}">
                <a16:creationId xmlns:a16="http://schemas.microsoft.com/office/drawing/2014/main" id="{74125FC0-3650-49D7-852E-4826A2A1D1EC}"/>
              </a:ext>
            </a:extLst>
          </p:cNvPr>
          <p:cNvPicPr>
            <a:picLocks noChangeAspect="1"/>
          </p:cNvPicPr>
          <p:nvPr/>
        </p:nvPicPr>
        <p:blipFill>
          <a:blip r:embed="rId8"/>
          <a:stretch>
            <a:fillRect/>
          </a:stretch>
        </p:blipFill>
        <p:spPr>
          <a:xfrm>
            <a:off x="3178040" y="5480398"/>
            <a:ext cx="1086873" cy="1086873"/>
          </a:xfrm>
          <a:prstGeom prst="rect">
            <a:avLst/>
          </a:prstGeom>
        </p:spPr>
      </p:pic>
      <p:pic>
        <p:nvPicPr>
          <p:cNvPr id="11" name="Picture 10">
            <a:extLst>
              <a:ext uri="{FF2B5EF4-FFF2-40B4-BE49-F238E27FC236}">
                <a16:creationId xmlns:a16="http://schemas.microsoft.com/office/drawing/2014/main" id="{9AFEBA8D-0075-43A5-86B3-A70D14652B68}"/>
              </a:ext>
            </a:extLst>
          </p:cNvPr>
          <p:cNvPicPr>
            <a:picLocks noChangeAspect="1"/>
          </p:cNvPicPr>
          <p:nvPr/>
        </p:nvPicPr>
        <p:blipFill>
          <a:blip r:embed="rId9"/>
          <a:stretch>
            <a:fillRect/>
          </a:stretch>
        </p:blipFill>
        <p:spPr>
          <a:xfrm>
            <a:off x="956513" y="5476892"/>
            <a:ext cx="961762" cy="961761"/>
          </a:xfrm>
          <a:prstGeom prst="rect">
            <a:avLst/>
          </a:prstGeom>
        </p:spPr>
      </p:pic>
    </p:spTree>
    <p:custDataLst>
      <p:tags r:id="rId1"/>
    </p:custDataLst>
    <p:extLst>
      <p:ext uri="{BB962C8B-B14F-4D97-AF65-F5344CB8AC3E}">
        <p14:creationId xmlns:p14="http://schemas.microsoft.com/office/powerpoint/2010/main" val="28736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60837" y="1777006"/>
            <a:ext cx="10792962" cy="4344095"/>
          </a:xfrm>
        </p:spPr>
        <p:txBody>
          <a:bodyPr>
            <a:normAutofit/>
          </a:bodyPr>
          <a:lstStyle/>
          <a:p>
            <a:r>
              <a:rPr lang="en-US" dirty="0"/>
              <a:t>Fully managed Kubernetes service / Serverless Kubernetes</a:t>
            </a:r>
          </a:p>
          <a:p>
            <a:pPr marL="457200" indent="-457200">
              <a:buFont typeface="Arial" charset="0"/>
              <a:buChar char="•"/>
            </a:pPr>
            <a:r>
              <a:rPr lang="en-US" dirty="0"/>
              <a:t>Manage Kubernetes with ease</a:t>
            </a:r>
          </a:p>
          <a:p>
            <a:pPr marL="457200" indent="-457200">
              <a:buFont typeface="Arial" charset="0"/>
              <a:buChar char="•"/>
            </a:pPr>
            <a:r>
              <a:rPr lang="en-US" dirty="0"/>
              <a:t>Accelerate containerized application development</a:t>
            </a:r>
          </a:p>
          <a:p>
            <a:pPr marL="457200" indent="-457200">
              <a:buFont typeface="Arial" charset="0"/>
              <a:buChar char="•"/>
            </a:pPr>
            <a:r>
              <a:rPr lang="en-US" dirty="0"/>
              <a:t>Run any workload in the cloud, at the edge, </a:t>
            </a:r>
            <a:br>
              <a:rPr lang="en-US" dirty="0"/>
            </a:br>
            <a:r>
              <a:rPr lang="en-US" dirty="0"/>
              <a:t>or as a hybrid</a:t>
            </a:r>
          </a:p>
          <a:p>
            <a:pPr marL="457200" indent="-457200">
              <a:buFont typeface="Arial" charset="0"/>
              <a:buChar char="•"/>
            </a:pPr>
            <a:endParaRPr lang="en-US" dirty="0"/>
          </a:p>
        </p:txBody>
      </p:sp>
      <p:sp>
        <p:nvSpPr>
          <p:cNvPr id="2" name="Title 1"/>
          <p:cNvSpPr>
            <a:spLocks noGrp="1"/>
          </p:cNvSpPr>
          <p:nvPr>
            <p:ph type="title"/>
          </p:nvPr>
        </p:nvSpPr>
        <p:spPr/>
        <p:txBody>
          <a:bodyPr/>
          <a:lstStyle/>
          <a:p>
            <a:r>
              <a:rPr lang="en-US" dirty="0"/>
              <a:t>Azure </a:t>
            </a:r>
            <a:r>
              <a:rPr lang="en-US"/>
              <a:t>Kubernetes Service (AKS)</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044852" y="3757271"/>
            <a:ext cx="3308948" cy="2509506"/>
          </a:xfrm>
          <a:prstGeom prst="rect">
            <a:avLst/>
          </a:prstGeom>
        </p:spPr>
      </p:pic>
      <p:pic>
        <p:nvPicPr>
          <p:cNvPr id="1026" name="Picture 2" descr="https://upload.wikimedia.org/wikipedia/en/0/00/Kubernetes_%28container_engine%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2219" y="4220326"/>
            <a:ext cx="1630196" cy="158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29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2548" y="95852"/>
            <a:ext cx="10515600" cy="1325563"/>
          </a:xfrm>
        </p:spPr>
        <p:txBody>
          <a:bodyPr/>
          <a:lstStyle/>
          <a:p>
            <a:r>
              <a:rPr lang="en-US" dirty="0"/>
              <a:t>Kubernetes</a:t>
            </a:r>
          </a:p>
        </p:txBody>
      </p:sp>
      <p:sp>
        <p:nvSpPr>
          <p:cNvPr id="2" name="Text Placeholder 1"/>
          <p:cNvSpPr>
            <a:spLocks noGrp="1"/>
          </p:cNvSpPr>
          <p:nvPr>
            <p:ph type="body" sz="quarter" idx="4294967295"/>
          </p:nvPr>
        </p:nvSpPr>
        <p:spPr>
          <a:xfrm>
            <a:off x="258639" y="1137045"/>
            <a:ext cx="6340244" cy="5606133"/>
          </a:xfrm>
          <a:solidFill>
            <a:schemeClr val="accent1"/>
          </a:solidFill>
        </p:spPr>
        <p:txBody>
          <a:bodyPr>
            <a:noAutofit/>
          </a:bodyPr>
          <a:lstStyle/>
          <a:p>
            <a:r>
              <a:rPr lang="en-US" sz="2000" dirty="0">
                <a:solidFill>
                  <a:schemeClr val="bg1"/>
                </a:solidFill>
              </a:rPr>
              <a:t>High Level Components</a:t>
            </a:r>
          </a:p>
          <a:p>
            <a:pPr lvl="1"/>
            <a:r>
              <a:rPr lang="en-US" sz="2000" dirty="0">
                <a:solidFill>
                  <a:schemeClr val="bg1"/>
                </a:solidFill>
              </a:rPr>
              <a:t>Master</a:t>
            </a:r>
          </a:p>
          <a:p>
            <a:pPr lvl="2"/>
            <a:r>
              <a:rPr lang="en-US" dirty="0">
                <a:solidFill>
                  <a:schemeClr val="bg1"/>
                </a:solidFill>
              </a:rPr>
              <a:t>Defines the Cluster and Managing the resources  including the Storage, Scheduler &amp; API Endpoint</a:t>
            </a:r>
          </a:p>
          <a:p>
            <a:pPr lvl="2"/>
            <a:r>
              <a:rPr lang="en-US" dirty="0">
                <a:solidFill>
                  <a:schemeClr val="bg1"/>
                </a:solidFill>
              </a:rPr>
              <a:t>Manages Registries of various pieces of the cluster (Nodes, Services, Pods)</a:t>
            </a:r>
          </a:p>
          <a:p>
            <a:pPr lvl="1"/>
            <a:r>
              <a:rPr lang="en-US" sz="2000" dirty="0">
                <a:solidFill>
                  <a:schemeClr val="bg1"/>
                </a:solidFill>
              </a:rPr>
              <a:t>Nodes</a:t>
            </a:r>
          </a:p>
          <a:p>
            <a:pPr lvl="2"/>
            <a:r>
              <a:rPr lang="en-US" dirty="0">
                <a:solidFill>
                  <a:schemeClr val="bg1"/>
                </a:solidFill>
              </a:rPr>
              <a:t>Provides the compute power</a:t>
            </a:r>
          </a:p>
          <a:p>
            <a:pPr lvl="1"/>
            <a:r>
              <a:rPr lang="en-US" sz="2000" dirty="0">
                <a:solidFill>
                  <a:schemeClr val="bg1"/>
                </a:solidFill>
              </a:rPr>
              <a:t>Pods run on Nodes</a:t>
            </a:r>
          </a:p>
          <a:p>
            <a:pPr lvl="2"/>
            <a:r>
              <a:rPr lang="en-US" dirty="0">
                <a:solidFill>
                  <a:schemeClr val="bg1"/>
                </a:solidFill>
              </a:rPr>
              <a:t>Collection of Containers that can run on a host</a:t>
            </a:r>
          </a:p>
          <a:p>
            <a:pPr lvl="2"/>
            <a:r>
              <a:rPr lang="en-US" dirty="0">
                <a:solidFill>
                  <a:schemeClr val="bg1"/>
                </a:solidFill>
              </a:rPr>
              <a:t>Logical Host with access to a shared volume</a:t>
            </a:r>
          </a:p>
          <a:p>
            <a:pPr lvl="1"/>
            <a:r>
              <a:rPr lang="en-US" sz="2000" dirty="0">
                <a:solidFill>
                  <a:schemeClr val="bg1"/>
                </a:solidFill>
              </a:rPr>
              <a:t>Service</a:t>
            </a:r>
          </a:p>
          <a:p>
            <a:pPr lvl="2"/>
            <a:r>
              <a:rPr lang="en-US" dirty="0">
                <a:solidFill>
                  <a:schemeClr val="bg1"/>
                </a:solidFill>
              </a:rPr>
              <a:t>Defines Set of Pods to be used for a Service</a:t>
            </a:r>
          </a:p>
          <a:p>
            <a:pPr lvl="1"/>
            <a:r>
              <a:rPr lang="en-US" sz="2000" dirty="0">
                <a:solidFill>
                  <a:schemeClr val="bg1"/>
                </a:solidFill>
              </a:rPr>
              <a:t>Container</a:t>
            </a:r>
          </a:p>
          <a:p>
            <a:pPr lvl="2"/>
            <a:r>
              <a:rPr lang="en-US" dirty="0">
                <a:solidFill>
                  <a:schemeClr val="bg1"/>
                </a:solidFill>
              </a:rPr>
              <a:t>Unit of Compute</a:t>
            </a:r>
          </a:p>
          <a:p>
            <a:endParaRPr lang="en-US" sz="1400" dirty="0"/>
          </a:p>
        </p:txBody>
      </p:sp>
      <p:pic>
        <p:nvPicPr>
          <p:cNvPr id="5" name="Picture 4"/>
          <p:cNvPicPr>
            <a:picLocks noChangeAspect="1"/>
          </p:cNvPicPr>
          <p:nvPr/>
        </p:nvPicPr>
        <p:blipFill>
          <a:blip r:embed="rId3"/>
          <a:stretch>
            <a:fillRect/>
          </a:stretch>
        </p:blipFill>
        <p:spPr>
          <a:xfrm>
            <a:off x="10504780" y="11133"/>
            <a:ext cx="1565267" cy="1339817"/>
          </a:xfrm>
          <a:prstGeom prst="rect">
            <a:avLst/>
          </a:prstGeom>
        </p:spPr>
      </p:pic>
      <p:grpSp>
        <p:nvGrpSpPr>
          <p:cNvPr id="14" name="Group 13"/>
          <p:cNvGrpSpPr/>
          <p:nvPr/>
        </p:nvGrpSpPr>
        <p:grpSpPr>
          <a:xfrm>
            <a:off x="6951460" y="2930317"/>
            <a:ext cx="1924534" cy="1421491"/>
            <a:chOff x="7148051" y="2840757"/>
            <a:chExt cx="1963125" cy="1449995"/>
          </a:xfrm>
        </p:grpSpPr>
        <p:sp>
          <p:nvSpPr>
            <p:cNvPr id="9" name="Rectangle 8"/>
            <p:cNvSpPr/>
            <p:nvPr/>
          </p:nvSpPr>
          <p:spPr>
            <a:xfrm>
              <a:off x="7148051" y="2895599"/>
              <a:ext cx="1794387" cy="13951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0" name="TextBox 9"/>
            <p:cNvSpPr txBox="1"/>
            <p:nvPr/>
          </p:nvSpPr>
          <p:spPr>
            <a:xfrm>
              <a:off x="7901808" y="2840757"/>
              <a:ext cx="1209368" cy="430887"/>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master</a:t>
              </a:r>
            </a:p>
          </p:txBody>
        </p:sp>
      </p:grpSp>
      <p:grpSp>
        <p:nvGrpSpPr>
          <p:cNvPr id="24" name="Group 23"/>
          <p:cNvGrpSpPr/>
          <p:nvPr/>
        </p:nvGrpSpPr>
        <p:grpSpPr>
          <a:xfrm>
            <a:off x="9318023" y="4085769"/>
            <a:ext cx="2163951" cy="1608701"/>
            <a:chOff x="9552038" y="1905653"/>
            <a:chExt cx="1961711" cy="1446119"/>
          </a:xfrm>
        </p:grpSpPr>
        <p:sp>
          <p:nvSpPr>
            <p:cNvPr id="31" name="Rectangle 30"/>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2" name="TextBox 31"/>
            <p:cNvSpPr txBox="1"/>
            <p:nvPr/>
          </p:nvSpPr>
          <p:spPr>
            <a:xfrm>
              <a:off x="10304381" y="1905653"/>
              <a:ext cx="1209368" cy="379725"/>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node2</a:t>
              </a:r>
            </a:p>
          </p:txBody>
        </p:sp>
      </p:grpSp>
      <p:grpSp>
        <p:nvGrpSpPr>
          <p:cNvPr id="25" name="Group 24"/>
          <p:cNvGrpSpPr/>
          <p:nvPr/>
        </p:nvGrpSpPr>
        <p:grpSpPr>
          <a:xfrm>
            <a:off x="10176964" y="4508185"/>
            <a:ext cx="944619" cy="452377"/>
            <a:chOff x="8512476" y="802088"/>
            <a:chExt cx="963561" cy="461448"/>
          </a:xfrm>
          <a:solidFill>
            <a:schemeClr val="accent6"/>
          </a:solidFill>
        </p:grpSpPr>
        <p:sp>
          <p:nvSpPr>
            <p:cNvPr id="29" name="Rectangle 28"/>
            <p:cNvSpPr/>
            <p:nvPr/>
          </p:nvSpPr>
          <p:spPr>
            <a:xfrm>
              <a:off x="8512476" y="802088"/>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0" name="TextBox 29"/>
            <p:cNvSpPr txBox="1"/>
            <p:nvPr/>
          </p:nvSpPr>
          <p:spPr>
            <a:xfrm>
              <a:off x="8659960" y="802088"/>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pod3</a:t>
              </a:r>
            </a:p>
          </p:txBody>
        </p:sp>
      </p:grpSp>
      <p:grpSp>
        <p:nvGrpSpPr>
          <p:cNvPr id="15" name="Group 14"/>
          <p:cNvGrpSpPr/>
          <p:nvPr/>
        </p:nvGrpSpPr>
        <p:grpSpPr>
          <a:xfrm>
            <a:off x="9308189" y="1535812"/>
            <a:ext cx="2163951" cy="1608701"/>
            <a:chOff x="9552038" y="1905653"/>
            <a:chExt cx="1961711" cy="1446119"/>
          </a:xfrm>
        </p:grpSpPr>
        <p:sp>
          <p:nvSpPr>
            <p:cNvPr id="7" name="Rectangle 6"/>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1" name="TextBox 10"/>
            <p:cNvSpPr txBox="1"/>
            <p:nvPr/>
          </p:nvSpPr>
          <p:spPr>
            <a:xfrm>
              <a:off x="10304381" y="1905653"/>
              <a:ext cx="1209368" cy="379638"/>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node1</a:t>
              </a:r>
            </a:p>
          </p:txBody>
        </p:sp>
      </p:grpSp>
      <p:grpSp>
        <p:nvGrpSpPr>
          <p:cNvPr id="18" name="Group 17"/>
          <p:cNvGrpSpPr/>
          <p:nvPr/>
        </p:nvGrpSpPr>
        <p:grpSpPr>
          <a:xfrm>
            <a:off x="9475338" y="1972598"/>
            <a:ext cx="944619" cy="452377"/>
            <a:chOff x="7806813" y="816746"/>
            <a:chExt cx="963561" cy="461448"/>
          </a:xfrm>
          <a:solidFill>
            <a:schemeClr val="accent6"/>
          </a:solidFill>
        </p:grpSpPr>
        <p:sp>
          <p:nvSpPr>
            <p:cNvPr id="16" name="Rectangle 15"/>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7" name="TextBox 16"/>
            <p:cNvSpPr txBox="1"/>
            <p:nvPr/>
          </p:nvSpPr>
          <p:spPr>
            <a:xfrm>
              <a:off x="7952273" y="827764"/>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pod1</a:t>
              </a:r>
            </a:p>
          </p:txBody>
        </p:sp>
      </p:grpSp>
      <p:grpSp>
        <p:nvGrpSpPr>
          <p:cNvPr id="19" name="Group 18"/>
          <p:cNvGrpSpPr/>
          <p:nvPr/>
        </p:nvGrpSpPr>
        <p:grpSpPr>
          <a:xfrm>
            <a:off x="10255414" y="2507900"/>
            <a:ext cx="944619" cy="452377"/>
            <a:chOff x="7806813" y="816746"/>
            <a:chExt cx="963561" cy="461448"/>
          </a:xfrm>
          <a:solidFill>
            <a:schemeClr val="accent6"/>
          </a:solidFill>
        </p:grpSpPr>
        <p:sp>
          <p:nvSpPr>
            <p:cNvPr id="20" name="Rectangle 19"/>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1" name="TextBox 20"/>
            <p:cNvSpPr txBox="1"/>
            <p:nvPr/>
          </p:nvSpPr>
          <p:spPr>
            <a:xfrm>
              <a:off x="7954297" y="816746"/>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pod2</a:t>
              </a:r>
            </a:p>
          </p:txBody>
        </p:sp>
      </p:grpSp>
      <p:cxnSp>
        <p:nvCxnSpPr>
          <p:cNvPr id="36" name="Connector: Elbow 35"/>
          <p:cNvCxnSpPr>
            <a:stCxn id="9" idx="0"/>
            <a:endCxn id="7" idx="1"/>
          </p:cNvCxnSpPr>
          <p:nvPr/>
        </p:nvCxnSpPr>
        <p:spPr>
          <a:xfrm rot="5400000" flipH="1" flipV="1">
            <a:off x="8261817" y="1937709"/>
            <a:ext cx="615571" cy="1477172"/>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37" name="Connector: Elbow 36"/>
          <p:cNvCxnSpPr>
            <a:stCxn id="9" idx="2"/>
            <a:endCxn id="31" idx="1"/>
          </p:cNvCxnSpPr>
          <p:nvPr/>
        </p:nvCxnSpPr>
        <p:spPr>
          <a:xfrm rot="16200000" flipH="1">
            <a:off x="8291190" y="3891634"/>
            <a:ext cx="566659" cy="1487006"/>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45" name="Isosceles Triangle 44"/>
          <p:cNvSpPr/>
          <p:nvPr/>
        </p:nvSpPr>
        <p:spPr>
          <a:xfrm>
            <a:off x="8710572" y="5391347"/>
            <a:ext cx="2489460" cy="871748"/>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40" name="Rectangle 39"/>
          <p:cNvSpPr/>
          <p:nvPr/>
        </p:nvSpPr>
        <p:spPr>
          <a:xfrm>
            <a:off x="9475338" y="5817025"/>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1</a:t>
            </a:r>
          </a:p>
        </p:txBody>
      </p:sp>
      <p:sp>
        <p:nvSpPr>
          <p:cNvPr id="42" name="Rectangle 41"/>
          <p:cNvSpPr/>
          <p:nvPr/>
        </p:nvSpPr>
        <p:spPr>
          <a:xfrm>
            <a:off x="9835315" y="5817025"/>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2</a:t>
            </a:r>
          </a:p>
        </p:txBody>
      </p:sp>
      <p:sp>
        <p:nvSpPr>
          <p:cNvPr id="43" name="Rectangle 42"/>
          <p:cNvSpPr/>
          <p:nvPr/>
        </p:nvSpPr>
        <p:spPr>
          <a:xfrm>
            <a:off x="10195293" y="5817024"/>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3</a:t>
            </a:r>
          </a:p>
        </p:txBody>
      </p:sp>
      <p:sp>
        <p:nvSpPr>
          <p:cNvPr id="46" name="TextBox 45"/>
          <p:cNvSpPr txBox="1"/>
          <p:nvPr/>
        </p:nvSpPr>
        <p:spPr>
          <a:xfrm>
            <a:off x="7226204" y="5394102"/>
            <a:ext cx="1349458" cy="1146560"/>
          </a:xfrm>
          <a:prstGeom prst="rect">
            <a:avLst/>
          </a:prstGeom>
          <a:solidFill>
            <a:schemeClr val="accent3"/>
          </a:solid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Containers run in Pods as defined by a Service</a:t>
            </a:r>
          </a:p>
        </p:txBody>
      </p:sp>
      <p:sp>
        <p:nvSpPr>
          <p:cNvPr id="49" name="TextBox 48"/>
          <p:cNvSpPr txBox="1"/>
          <p:nvPr/>
        </p:nvSpPr>
        <p:spPr>
          <a:xfrm>
            <a:off x="7176008" y="3465695"/>
            <a:ext cx="1225527" cy="663797"/>
          </a:xfrm>
          <a:prstGeom prst="rect">
            <a:avLst/>
          </a:prstGeom>
          <a:solidFill>
            <a:schemeClr val="accent6">
              <a:lumMod val="40000"/>
              <a:lumOff val="60000"/>
            </a:schemeClr>
          </a:solid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service 1</a:t>
            </a:r>
          </a:p>
          <a:p>
            <a:pPr algn="ctr"/>
            <a:r>
              <a:rPr lang="en-US" sz="1568" dirty="0">
                <a:solidFill>
                  <a:schemeClr val="bg1"/>
                </a:solidFill>
                <a:latin typeface="Segoe UI" pitchFamily="34" charset="0"/>
                <a:ea typeface="Segoe UI" pitchFamily="34" charset="0"/>
                <a:cs typeface="Segoe UI" pitchFamily="34" charset="0"/>
              </a:rPr>
              <a:t>{pod4}</a:t>
            </a:r>
          </a:p>
        </p:txBody>
      </p:sp>
      <p:pic>
        <p:nvPicPr>
          <p:cNvPr id="51" name="Picture 50"/>
          <p:cNvPicPr>
            <a:picLocks noChangeAspect="1"/>
          </p:cNvPicPr>
          <p:nvPr/>
        </p:nvPicPr>
        <p:blipFill>
          <a:blip r:embed="rId4">
            <a:duotone>
              <a:prstClr val="black"/>
              <a:schemeClr val="tx2">
                <a:tint val="45000"/>
                <a:satMod val="400000"/>
              </a:schemeClr>
            </a:duotone>
          </a:blip>
          <a:stretch>
            <a:fillRect/>
          </a:stretch>
        </p:blipFill>
        <p:spPr>
          <a:xfrm>
            <a:off x="9981048" y="3306455"/>
            <a:ext cx="633657" cy="633657"/>
          </a:xfrm>
          <a:prstGeom prst="rect">
            <a:avLst/>
          </a:prstGeom>
        </p:spPr>
      </p:pic>
      <p:sp>
        <p:nvSpPr>
          <p:cNvPr id="52" name="Rectangle 51"/>
          <p:cNvSpPr/>
          <p:nvPr/>
        </p:nvSpPr>
        <p:spPr bwMode="auto">
          <a:xfrm>
            <a:off x="10575653" y="3454750"/>
            <a:ext cx="752495" cy="331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algn="ctr" defTabSz="894777" fontAlgn="base">
              <a:spcBef>
                <a:spcPct val="0"/>
              </a:spcBef>
              <a:spcAft>
                <a:spcPct val="0"/>
              </a:spcAft>
            </a:pPr>
            <a:r>
              <a:rPr lang="en-US" sz="1568" dirty="0">
                <a:ln>
                  <a:solidFill>
                    <a:srgbClr val="FFFFFF">
                      <a:alpha val="0"/>
                    </a:srgbClr>
                  </a:solidFill>
                </a:ln>
                <a:solidFill>
                  <a:srgbClr val="292929">
                    <a:alpha val="99000"/>
                  </a:srgbClr>
                </a:solidFill>
              </a:rPr>
              <a:t>Storage</a:t>
            </a:r>
          </a:p>
        </p:txBody>
      </p:sp>
      <p:cxnSp>
        <p:nvCxnSpPr>
          <p:cNvPr id="53" name="Straight Connector 52"/>
          <p:cNvCxnSpPr>
            <a:stCxn id="7" idx="2"/>
            <a:endCxn id="51" idx="0"/>
          </p:cNvCxnSpPr>
          <p:nvPr/>
        </p:nvCxnSpPr>
        <p:spPr>
          <a:xfrm>
            <a:off x="10297877" y="3144513"/>
            <a:ext cx="0" cy="161942"/>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a:stCxn id="51" idx="2"/>
            <a:endCxn id="31" idx="0"/>
          </p:cNvCxnSpPr>
          <p:nvPr/>
        </p:nvCxnSpPr>
        <p:spPr>
          <a:xfrm>
            <a:off x="10297877" y="3940112"/>
            <a:ext cx="9835" cy="202353"/>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flipH="1" flipV="1">
            <a:off x="8710572" y="3629989"/>
            <a:ext cx="1427521" cy="2280"/>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9485173" y="5076810"/>
            <a:ext cx="944619" cy="452377"/>
            <a:chOff x="7011095" y="836079"/>
            <a:chExt cx="963561" cy="461448"/>
          </a:xfrm>
          <a:solidFill>
            <a:schemeClr val="accent6"/>
          </a:solidFill>
        </p:grpSpPr>
        <p:sp>
          <p:nvSpPr>
            <p:cNvPr id="27" name="Rectangle 26"/>
            <p:cNvSpPr/>
            <p:nvPr/>
          </p:nvSpPr>
          <p:spPr>
            <a:xfrm>
              <a:off x="7011095" y="836079"/>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8" name="TextBox 27"/>
            <p:cNvSpPr txBox="1"/>
            <p:nvPr/>
          </p:nvSpPr>
          <p:spPr>
            <a:xfrm>
              <a:off x="7158579" y="836079"/>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pod4</a:t>
              </a:r>
            </a:p>
          </p:txBody>
        </p:sp>
      </p:grpSp>
    </p:spTree>
    <p:extLst>
      <p:ext uri="{BB962C8B-B14F-4D97-AF65-F5344CB8AC3E}">
        <p14:creationId xmlns:p14="http://schemas.microsoft.com/office/powerpoint/2010/main" val="18429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down)">
                                      <p:cBhvr>
                                        <p:cTn id="24" dur="500"/>
                                        <p:tgtEl>
                                          <p:spTgt spid="64"/>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500"/>
                                        <p:tgtEl>
                                          <p:spTgt spid="2">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22" presetClass="entr" presetSubtype="4"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500"/>
                                        <p:tgtEl>
                                          <p:spTgt spid="58"/>
                                        </p:tgtEl>
                                      </p:cBhvr>
                                    </p:animEffect>
                                  </p:childTnLst>
                                </p:cTn>
                              </p:par>
                              <p:par>
                                <p:cTn id="56" presetID="22" presetClass="entr" presetSubtype="4"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fade">
                                      <p:cBhvr>
                                        <p:cTn id="63" dur="500"/>
                                        <p:tgtEl>
                                          <p:spTgt spid="2">
                                            <p:txEl>
                                              <p:pRg st="6" end="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
                                            <p:txEl>
                                              <p:pRg st="7" end="7"/>
                                            </p:txEl>
                                          </p:spTgt>
                                        </p:tgtEl>
                                        <p:attrNameLst>
                                          <p:attrName>style.visibility</p:attrName>
                                        </p:attrNameLst>
                                      </p:cBhvr>
                                      <p:to>
                                        <p:strVal val="visible"/>
                                      </p:to>
                                    </p:set>
                                    <p:animEffect transition="in" filter="fade">
                                      <p:cBhvr>
                                        <p:cTn id="66" dur="500"/>
                                        <p:tgtEl>
                                          <p:spTgt spid="2">
                                            <p:txEl>
                                              <p:pRg st="7" end="7"/>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2">
                                            <p:txEl>
                                              <p:pRg st="8" end="8"/>
                                            </p:txEl>
                                          </p:spTgt>
                                        </p:tgtEl>
                                        <p:attrNameLst>
                                          <p:attrName>style.visibility</p:attrName>
                                        </p:attrNameLst>
                                      </p:cBhvr>
                                      <p:to>
                                        <p:strVal val="visible"/>
                                      </p:to>
                                    </p:set>
                                    <p:animEffect transition="in" filter="fade">
                                      <p:cBhvr>
                                        <p:cTn id="69" dur="500"/>
                                        <p:tgtEl>
                                          <p:spTgt spid="2">
                                            <p:txEl>
                                              <p:pRg st="8" end="8"/>
                                            </p:txEl>
                                          </p:spTgt>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down)">
                                      <p:cBhvr>
                                        <p:cTn id="73" dur="500"/>
                                        <p:tgtEl>
                                          <p:spTgt spid="18"/>
                                        </p:tgtEl>
                                      </p:cBhvr>
                                    </p:animEffect>
                                  </p:childTnLst>
                                </p:cTn>
                              </p:par>
                              <p:par>
                                <p:cTn id="74" presetID="22" presetClass="entr" presetSubtype="4"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down)">
                                      <p:cBhvr>
                                        <p:cTn id="76" dur="500"/>
                                        <p:tgtEl>
                                          <p:spTgt spid="19"/>
                                        </p:tgtEl>
                                      </p:cBhvr>
                                    </p:animEffect>
                                  </p:childTnLst>
                                </p:cTn>
                              </p:par>
                              <p:par>
                                <p:cTn id="77" presetID="2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par>
                                <p:cTn id="80" presetID="22" presetClass="entr" presetSubtype="4"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down)">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9" end="9"/>
                                            </p:txEl>
                                          </p:spTgt>
                                        </p:tgtEl>
                                        <p:attrNameLst>
                                          <p:attrName>style.visibility</p:attrName>
                                        </p:attrNameLst>
                                      </p:cBhvr>
                                      <p:to>
                                        <p:strVal val="visible"/>
                                      </p:to>
                                    </p:set>
                                    <p:animEffect transition="in" filter="fade">
                                      <p:cBhvr>
                                        <p:cTn id="87" dur="500"/>
                                        <p:tgtEl>
                                          <p:spTgt spid="2">
                                            <p:txEl>
                                              <p:pRg st="9" end="9"/>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10" end="10"/>
                                            </p:txEl>
                                          </p:spTgt>
                                        </p:tgtEl>
                                        <p:attrNameLst>
                                          <p:attrName>style.visibility</p:attrName>
                                        </p:attrNameLst>
                                      </p:cBhvr>
                                      <p:to>
                                        <p:strVal val="visible"/>
                                      </p:to>
                                    </p:set>
                                    <p:animEffect transition="in" filter="fade">
                                      <p:cBhvr>
                                        <p:cTn id="90" dur="500"/>
                                        <p:tgtEl>
                                          <p:spTgt spid="2">
                                            <p:txEl>
                                              <p:pRg st="10" end="10"/>
                                            </p:txEl>
                                          </p:spTgt>
                                        </p:tgtEl>
                                      </p:cBhvr>
                                    </p:animEffect>
                                  </p:childTnLst>
                                </p:cTn>
                              </p:par>
                            </p:childTnLst>
                          </p:cTn>
                        </p:par>
                        <p:par>
                          <p:cTn id="91" fill="hold">
                            <p:stCondLst>
                              <p:cond delay="500"/>
                            </p:stCondLst>
                            <p:childTnLst>
                              <p:par>
                                <p:cTn id="92" presetID="22" presetClass="entr" presetSubtype="4"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
                                            <p:txEl>
                                              <p:pRg st="11" end="11"/>
                                            </p:txEl>
                                          </p:spTgt>
                                        </p:tgtEl>
                                        <p:attrNameLst>
                                          <p:attrName>style.visibility</p:attrName>
                                        </p:attrNameLst>
                                      </p:cBhvr>
                                      <p:to>
                                        <p:strVal val="visible"/>
                                      </p:to>
                                    </p:set>
                                    <p:animEffect transition="in" filter="fade">
                                      <p:cBhvr>
                                        <p:cTn id="99" dur="500"/>
                                        <p:tgtEl>
                                          <p:spTgt spid="2">
                                            <p:txEl>
                                              <p:pRg st="11" end="11"/>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2">
                                            <p:txEl>
                                              <p:pRg st="12" end="12"/>
                                            </p:txEl>
                                          </p:spTgt>
                                        </p:tgtEl>
                                        <p:attrNameLst>
                                          <p:attrName>style.visibility</p:attrName>
                                        </p:attrNameLst>
                                      </p:cBhvr>
                                      <p:to>
                                        <p:strVal val="visible"/>
                                      </p:to>
                                    </p:set>
                                    <p:animEffect transition="in" filter="fade">
                                      <p:cBhvr>
                                        <p:cTn id="102" dur="500"/>
                                        <p:tgtEl>
                                          <p:spTgt spid="2">
                                            <p:txEl>
                                              <p:pRg st="12" end="12"/>
                                            </p:txEl>
                                          </p:spTgt>
                                        </p:tgtEl>
                                      </p:cBhvr>
                                    </p:animEffect>
                                  </p:childTnLst>
                                </p:cTn>
                              </p:par>
                            </p:childTnLst>
                          </p:cTn>
                        </p:par>
                        <p:par>
                          <p:cTn id="103" fill="hold">
                            <p:stCondLst>
                              <p:cond delay="500"/>
                            </p:stCondLst>
                            <p:childTnLst>
                              <p:par>
                                <p:cTn id="104" presetID="22" presetClass="entr" presetSubtype="1" fill="hold" grpId="0" nodeType="after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up)">
                                      <p:cBhvr>
                                        <p:cTn id="106" dur="500"/>
                                        <p:tgtEl>
                                          <p:spTgt spid="45"/>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wipe(down)">
                                      <p:cBhvr>
                                        <p:cTn id="110" dur="500"/>
                                        <p:tgtEl>
                                          <p:spTgt spid="40"/>
                                        </p:tgtEl>
                                      </p:cBhvr>
                                    </p:animEffect>
                                  </p:childTnLst>
                                </p:cTn>
                              </p:par>
                            </p:childTnLst>
                          </p:cTn>
                        </p:par>
                        <p:par>
                          <p:cTn id="111" fill="hold">
                            <p:stCondLst>
                              <p:cond delay="1500"/>
                            </p:stCondLst>
                            <p:childTnLst>
                              <p:par>
                                <p:cTn id="112" presetID="22" presetClass="entr" presetSubtype="4"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down)">
                                      <p:cBhvr>
                                        <p:cTn id="114" dur="500"/>
                                        <p:tgtEl>
                                          <p:spTgt spid="42"/>
                                        </p:tgtEl>
                                      </p:cBhvr>
                                    </p:animEffect>
                                  </p:childTnLst>
                                </p:cTn>
                              </p:par>
                            </p:childTnLst>
                          </p:cTn>
                        </p:par>
                        <p:par>
                          <p:cTn id="115" fill="hold">
                            <p:stCondLst>
                              <p:cond delay="2000"/>
                            </p:stCondLst>
                            <p:childTnLst>
                              <p:par>
                                <p:cTn id="116" presetID="22" presetClass="entr" presetSubtype="4"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childTnLst>
                          </p:cTn>
                        </p:par>
                        <p:par>
                          <p:cTn id="119" fill="hold">
                            <p:stCondLst>
                              <p:cond delay="2500"/>
                            </p:stCondLst>
                            <p:childTnLst>
                              <p:par>
                                <p:cTn id="120" presetID="1" presetClass="entr" presetSubtype="0" fill="hold" grpId="0" nodeType="after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0" grpId="0" animBg="1"/>
      <p:bldP spid="42" grpId="0" animBg="1"/>
      <p:bldP spid="43" grpId="0" animBg="1"/>
      <p:bldP spid="46" grpId="0" animBg="1"/>
      <p:bldP spid="49" grpId="0" animBg="1"/>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Do you feel like you can explain the basics of containers?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Why are they important?</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Have you seen customers used K8s or another container orchestrator in production?</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749401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PaaS Networking &amp; Hybrid</a:t>
            </a:r>
            <a:endParaRPr lang="en-US" dirty="0"/>
          </a:p>
        </p:txBody>
      </p:sp>
    </p:spTree>
    <p:extLst>
      <p:ext uri="{BB962C8B-B14F-4D97-AF65-F5344CB8AC3E}">
        <p14:creationId xmlns:p14="http://schemas.microsoft.com/office/powerpoint/2010/main" val="1824630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492C15D-F588-4D5F-AEC4-6A5AD866F8A8}"/>
              </a:ext>
            </a:extLst>
          </p:cNvPr>
          <p:cNvSpPr/>
          <p:nvPr/>
        </p:nvSpPr>
        <p:spPr>
          <a:xfrm>
            <a:off x="0" y="0"/>
            <a:ext cx="572027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82">
            <a:extLst>
              <a:ext uri="{FF2B5EF4-FFF2-40B4-BE49-F238E27FC236}">
                <a16:creationId xmlns:a16="http://schemas.microsoft.com/office/drawing/2014/main" id="{9A8C0329-1FDA-43F0-8B13-961BEDDE68F3}"/>
              </a:ext>
            </a:extLst>
          </p:cNvPr>
          <p:cNvSpPr>
            <a:spLocks noGrp="1"/>
          </p:cNvSpPr>
          <p:nvPr>
            <p:ph type="body" sz="quarter" idx="10"/>
          </p:nvPr>
        </p:nvSpPr>
        <p:spPr>
          <a:xfrm>
            <a:off x="560837" y="1777006"/>
            <a:ext cx="4534066" cy="4340817"/>
          </a:xfrm>
        </p:spPr>
        <p:txBody>
          <a:bodyPr>
            <a:normAutofit/>
          </a:bodyPr>
          <a:lstStyle/>
          <a:p>
            <a:pPr marL="457200" indent="-457200" defTabSz="932563">
              <a:spcBef>
                <a:spcPts val="1200"/>
              </a:spcBef>
              <a:buClr>
                <a:schemeClr val="bg1"/>
              </a:buClr>
              <a:buFont typeface="Arial" panose="020B0604020202020204" pitchFamily="34" charset="0"/>
              <a:buChar char="•"/>
            </a:pPr>
            <a:r>
              <a:rPr lang="en-US" dirty="0">
                <a:solidFill>
                  <a:schemeClr val="bg1"/>
                </a:solidFill>
              </a:rPr>
              <a:t>Customer dedicated PaaS Services deployed to VNETs</a:t>
            </a:r>
          </a:p>
          <a:p>
            <a:pPr marL="457200" indent="-457200" defTabSz="932563">
              <a:spcBef>
                <a:spcPts val="1200"/>
              </a:spcBef>
              <a:buClr>
                <a:schemeClr val="bg1"/>
              </a:buClr>
              <a:buFont typeface="Arial" panose="020B0604020202020204" pitchFamily="34" charset="0"/>
              <a:buChar char="•"/>
            </a:pPr>
            <a:r>
              <a:rPr lang="en-US" dirty="0">
                <a:solidFill>
                  <a:schemeClr val="bg1"/>
                </a:solidFill>
              </a:rPr>
              <a:t>Service Tunnel security connects customer VNET to multi-tenet PaaS services</a:t>
            </a:r>
          </a:p>
        </p:txBody>
      </p:sp>
      <p:sp>
        <p:nvSpPr>
          <p:cNvPr id="2" name="Title 1">
            <a:extLst>
              <a:ext uri="{FF2B5EF4-FFF2-40B4-BE49-F238E27FC236}">
                <a16:creationId xmlns:a16="http://schemas.microsoft.com/office/drawing/2014/main" id="{968BA583-12D3-42EB-8781-7F6ECCA7C3C6}"/>
              </a:ext>
            </a:extLst>
          </p:cNvPr>
          <p:cNvSpPr>
            <a:spLocks noGrp="1"/>
          </p:cNvSpPr>
          <p:nvPr>
            <p:ph type="title"/>
          </p:nvPr>
        </p:nvSpPr>
        <p:spPr>
          <a:xfrm>
            <a:off x="560836" y="345029"/>
            <a:ext cx="4735173" cy="900968"/>
          </a:xfrm>
        </p:spPr>
        <p:txBody>
          <a:bodyPr>
            <a:normAutofit fontScale="90000"/>
          </a:bodyPr>
          <a:lstStyle/>
          <a:p>
            <a:r>
              <a:rPr lang="en-US" dirty="0">
                <a:solidFill>
                  <a:schemeClr val="bg1"/>
                </a:solidFill>
              </a:rPr>
              <a:t>VNET PaaS Service Integration</a:t>
            </a:r>
          </a:p>
        </p:txBody>
      </p:sp>
      <p:grpSp>
        <p:nvGrpSpPr>
          <p:cNvPr id="43" name="Group 42">
            <a:extLst>
              <a:ext uri="{FF2B5EF4-FFF2-40B4-BE49-F238E27FC236}">
                <a16:creationId xmlns:a16="http://schemas.microsoft.com/office/drawing/2014/main" id="{28CD0F4E-79B3-4100-B5C6-21A41BDB717F}"/>
              </a:ext>
            </a:extLst>
          </p:cNvPr>
          <p:cNvGrpSpPr/>
          <p:nvPr/>
        </p:nvGrpSpPr>
        <p:grpSpPr>
          <a:xfrm>
            <a:off x="5846436" y="642314"/>
            <a:ext cx="6107537" cy="1692882"/>
            <a:chOff x="6343650" y="1088418"/>
            <a:chExt cx="5505450" cy="1692882"/>
          </a:xfrm>
        </p:grpSpPr>
        <p:sp>
          <p:nvSpPr>
            <p:cNvPr id="44" name="Rectangle 43">
              <a:extLst>
                <a:ext uri="{FF2B5EF4-FFF2-40B4-BE49-F238E27FC236}">
                  <a16:creationId xmlns:a16="http://schemas.microsoft.com/office/drawing/2014/main" id="{C3DF2634-62B6-421F-AF26-8995C0EA42B4}"/>
                </a:ext>
              </a:extLst>
            </p:cNvPr>
            <p:cNvSpPr/>
            <p:nvPr/>
          </p:nvSpPr>
          <p:spPr bwMode="auto">
            <a:xfrm>
              <a:off x="6343650"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51B4182D-1653-4F84-93B7-D7FABB93C217}"/>
                </a:ext>
              </a:extLst>
            </p:cNvPr>
            <p:cNvSpPr/>
            <p:nvPr/>
          </p:nvSpPr>
          <p:spPr bwMode="auto">
            <a:xfrm>
              <a:off x="6343650"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Dedicated PaaS</a:t>
              </a:r>
            </a:p>
          </p:txBody>
        </p:sp>
      </p:grpSp>
      <p:grpSp>
        <p:nvGrpSpPr>
          <p:cNvPr id="46" name="Group 45">
            <a:extLst>
              <a:ext uri="{FF2B5EF4-FFF2-40B4-BE49-F238E27FC236}">
                <a16:creationId xmlns:a16="http://schemas.microsoft.com/office/drawing/2014/main" id="{B5B8B346-6C85-434D-A382-7FAA6B986536}"/>
              </a:ext>
            </a:extLst>
          </p:cNvPr>
          <p:cNvGrpSpPr/>
          <p:nvPr/>
        </p:nvGrpSpPr>
        <p:grpSpPr>
          <a:xfrm>
            <a:off x="5846436" y="3119231"/>
            <a:ext cx="2371726" cy="3245285"/>
            <a:chOff x="6343646" y="1088418"/>
            <a:chExt cx="5505452" cy="1692882"/>
          </a:xfrm>
        </p:grpSpPr>
        <p:sp>
          <p:nvSpPr>
            <p:cNvPr id="47" name="Rectangle 46">
              <a:extLst>
                <a:ext uri="{FF2B5EF4-FFF2-40B4-BE49-F238E27FC236}">
                  <a16:creationId xmlns:a16="http://schemas.microsoft.com/office/drawing/2014/main" id="{90EAB15F-545C-40E3-9166-51E401FF37D2}"/>
                </a:ext>
              </a:extLst>
            </p:cNvPr>
            <p:cNvSpPr/>
            <p:nvPr/>
          </p:nvSpPr>
          <p:spPr bwMode="auto">
            <a:xfrm>
              <a:off x="6343646"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3FA5057B-46BE-4086-8402-BB8ABED7DAFF}"/>
                </a:ext>
              </a:extLst>
            </p:cNvPr>
            <p:cNvSpPr/>
            <p:nvPr/>
          </p:nvSpPr>
          <p:spPr bwMode="auto">
            <a:xfrm>
              <a:off x="6343648"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Customer VNET</a:t>
              </a:r>
            </a:p>
          </p:txBody>
        </p:sp>
      </p:grpSp>
      <p:grpSp>
        <p:nvGrpSpPr>
          <p:cNvPr id="49" name="Group 48">
            <a:extLst>
              <a:ext uri="{FF2B5EF4-FFF2-40B4-BE49-F238E27FC236}">
                <a16:creationId xmlns:a16="http://schemas.microsoft.com/office/drawing/2014/main" id="{931736E0-8289-4308-BBAE-3A36F6AA2F3A}"/>
              </a:ext>
            </a:extLst>
          </p:cNvPr>
          <p:cNvGrpSpPr/>
          <p:nvPr/>
        </p:nvGrpSpPr>
        <p:grpSpPr>
          <a:xfrm>
            <a:off x="9914711" y="3119231"/>
            <a:ext cx="2058311" cy="3245285"/>
            <a:chOff x="6343646" y="1088418"/>
            <a:chExt cx="5505452" cy="1692882"/>
          </a:xfrm>
        </p:grpSpPr>
        <p:sp>
          <p:nvSpPr>
            <p:cNvPr id="50" name="Rectangle 49">
              <a:extLst>
                <a:ext uri="{FF2B5EF4-FFF2-40B4-BE49-F238E27FC236}">
                  <a16:creationId xmlns:a16="http://schemas.microsoft.com/office/drawing/2014/main" id="{AE2BE4D5-1CB9-4296-A596-A0D69D7F0CA7}"/>
                </a:ext>
              </a:extLst>
            </p:cNvPr>
            <p:cNvSpPr/>
            <p:nvPr/>
          </p:nvSpPr>
          <p:spPr bwMode="auto">
            <a:xfrm>
              <a:off x="6343646"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E26154FE-CE88-437F-BEA2-0D29AA257FB0}"/>
                </a:ext>
              </a:extLst>
            </p:cNvPr>
            <p:cNvSpPr/>
            <p:nvPr/>
          </p:nvSpPr>
          <p:spPr bwMode="auto">
            <a:xfrm>
              <a:off x="6343648"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Multi-Tenet PaaS</a:t>
              </a:r>
            </a:p>
          </p:txBody>
        </p:sp>
      </p:grpSp>
      <p:sp>
        <p:nvSpPr>
          <p:cNvPr id="52" name="Rectangle 51">
            <a:extLst>
              <a:ext uri="{FF2B5EF4-FFF2-40B4-BE49-F238E27FC236}">
                <a16:creationId xmlns:a16="http://schemas.microsoft.com/office/drawing/2014/main" id="{D5F07457-EEA8-4628-86DB-26F53DFB0B18}"/>
              </a:ext>
            </a:extLst>
          </p:cNvPr>
          <p:cNvSpPr/>
          <p:nvPr/>
        </p:nvSpPr>
        <p:spPr bwMode="auto">
          <a:xfrm>
            <a:off x="8218161" y="4519258"/>
            <a:ext cx="1383135" cy="524605"/>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Tunnel</a:t>
            </a:r>
          </a:p>
        </p:txBody>
      </p:sp>
      <p:sp>
        <p:nvSpPr>
          <p:cNvPr id="53" name="Rectangle 52">
            <a:extLst>
              <a:ext uri="{FF2B5EF4-FFF2-40B4-BE49-F238E27FC236}">
                <a16:creationId xmlns:a16="http://schemas.microsoft.com/office/drawing/2014/main" id="{58422F99-91A8-4EC7-83B3-AFDBA48A52A2}"/>
              </a:ext>
            </a:extLst>
          </p:cNvPr>
          <p:cNvSpPr/>
          <p:nvPr/>
        </p:nvSpPr>
        <p:spPr bwMode="auto">
          <a:xfrm rot="5400000">
            <a:off x="9051909" y="4648139"/>
            <a:ext cx="1383135" cy="342470"/>
          </a:xfrm>
          <a:prstGeom prst="rect">
            <a:avLst/>
          </a:prstGeom>
          <a:solidFill>
            <a:srgbClr val="D2D2D2"/>
          </a:solidFill>
          <a:ln w="3175" cap="flat" cmpd="sng" algn="ctr">
            <a:solidFill>
              <a:srgbClr val="505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ACL</a:t>
            </a:r>
          </a:p>
        </p:txBody>
      </p:sp>
      <p:pic>
        <p:nvPicPr>
          <p:cNvPr id="54" name="Picture 53">
            <a:extLst>
              <a:ext uri="{FF2B5EF4-FFF2-40B4-BE49-F238E27FC236}">
                <a16:creationId xmlns:a16="http://schemas.microsoft.com/office/drawing/2014/main" id="{A772C0A3-7607-4F93-892E-5DF24C0B5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3051" y="3801866"/>
            <a:ext cx="539000" cy="539000"/>
          </a:xfrm>
          <a:prstGeom prst="rect">
            <a:avLst/>
          </a:prstGeom>
        </p:spPr>
      </p:pic>
      <p:pic>
        <p:nvPicPr>
          <p:cNvPr id="55" name="Picture 54">
            <a:extLst>
              <a:ext uri="{FF2B5EF4-FFF2-40B4-BE49-F238E27FC236}">
                <a16:creationId xmlns:a16="http://schemas.microsoft.com/office/drawing/2014/main" id="{79B387FB-183E-462D-BBB5-811FF43330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7606" y="5487508"/>
            <a:ext cx="630315" cy="630315"/>
          </a:xfrm>
          <a:prstGeom prst="rect">
            <a:avLst/>
          </a:prstGeom>
        </p:spPr>
      </p:pic>
      <p:pic>
        <p:nvPicPr>
          <p:cNvPr id="56" name="Picture 55">
            <a:extLst>
              <a:ext uri="{FF2B5EF4-FFF2-40B4-BE49-F238E27FC236}">
                <a16:creationId xmlns:a16="http://schemas.microsoft.com/office/drawing/2014/main" id="{C673AA28-0E1D-4714-A956-4B59290B60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90815" y="4533579"/>
            <a:ext cx="571590" cy="571590"/>
          </a:xfrm>
          <a:prstGeom prst="rect">
            <a:avLst/>
          </a:prstGeom>
        </p:spPr>
      </p:pic>
      <p:pic>
        <p:nvPicPr>
          <p:cNvPr id="57" name="Picture 56">
            <a:extLst>
              <a:ext uri="{FF2B5EF4-FFF2-40B4-BE49-F238E27FC236}">
                <a16:creationId xmlns:a16="http://schemas.microsoft.com/office/drawing/2014/main" id="{D2DBF540-C5EA-4288-AAB3-393814DD93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3582" y="5979413"/>
            <a:ext cx="443399" cy="443399"/>
          </a:xfrm>
          <a:prstGeom prst="rect">
            <a:avLst/>
          </a:prstGeom>
        </p:spPr>
      </p:pic>
      <p:grpSp>
        <p:nvGrpSpPr>
          <p:cNvPr id="58" name="Group 57">
            <a:extLst>
              <a:ext uri="{FF2B5EF4-FFF2-40B4-BE49-F238E27FC236}">
                <a16:creationId xmlns:a16="http://schemas.microsoft.com/office/drawing/2014/main" id="{3C4CA08F-B26C-4834-AD14-55FDD7D9C2CC}"/>
              </a:ext>
            </a:extLst>
          </p:cNvPr>
          <p:cNvGrpSpPr/>
          <p:nvPr/>
        </p:nvGrpSpPr>
        <p:grpSpPr>
          <a:xfrm>
            <a:off x="5931104" y="1097046"/>
            <a:ext cx="1141728" cy="1057075"/>
            <a:chOff x="6094733" y="1639414"/>
            <a:chExt cx="1141728" cy="1057075"/>
          </a:xfrm>
        </p:grpSpPr>
        <p:pic>
          <p:nvPicPr>
            <p:cNvPr id="59" name="Picture 58">
              <a:extLst>
                <a:ext uri="{FF2B5EF4-FFF2-40B4-BE49-F238E27FC236}">
                  <a16:creationId xmlns:a16="http://schemas.microsoft.com/office/drawing/2014/main" id="{2D550930-08BD-496B-A323-EA2FC1F7DF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310" y="1639414"/>
              <a:ext cx="780290" cy="780290"/>
            </a:xfrm>
            <a:prstGeom prst="rect">
              <a:avLst/>
            </a:prstGeom>
          </p:spPr>
        </p:pic>
        <p:sp>
          <p:nvSpPr>
            <p:cNvPr id="60" name="Rectangle 59">
              <a:extLst>
                <a:ext uri="{FF2B5EF4-FFF2-40B4-BE49-F238E27FC236}">
                  <a16:creationId xmlns:a16="http://schemas.microsoft.com/office/drawing/2014/main" id="{6B5DF44B-2340-4731-945F-7BB37007F4B9}"/>
                </a:ext>
              </a:extLst>
            </p:cNvPr>
            <p:cNvSpPr/>
            <p:nvPr/>
          </p:nvSpPr>
          <p:spPr>
            <a:xfrm>
              <a:off x="6094733" y="238871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HDInsight</a:t>
              </a:r>
            </a:p>
          </p:txBody>
        </p:sp>
      </p:grpSp>
      <p:grpSp>
        <p:nvGrpSpPr>
          <p:cNvPr id="61" name="Group 60">
            <a:extLst>
              <a:ext uri="{FF2B5EF4-FFF2-40B4-BE49-F238E27FC236}">
                <a16:creationId xmlns:a16="http://schemas.microsoft.com/office/drawing/2014/main" id="{BB8DA01E-F738-4303-833A-742EE5D58A64}"/>
              </a:ext>
            </a:extLst>
          </p:cNvPr>
          <p:cNvGrpSpPr/>
          <p:nvPr/>
        </p:nvGrpSpPr>
        <p:grpSpPr>
          <a:xfrm>
            <a:off x="8932773" y="1120268"/>
            <a:ext cx="1232879" cy="1080679"/>
            <a:chOff x="9096402" y="1662636"/>
            <a:chExt cx="1232879" cy="1080679"/>
          </a:xfrm>
        </p:grpSpPr>
        <p:pic>
          <p:nvPicPr>
            <p:cNvPr id="62" name="Picture 61">
              <a:extLst>
                <a:ext uri="{FF2B5EF4-FFF2-40B4-BE49-F238E27FC236}">
                  <a16:creationId xmlns:a16="http://schemas.microsoft.com/office/drawing/2014/main" id="{258EF3F2-226B-4056-84D2-FCA0367234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89383" y="1662636"/>
              <a:ext cx="692973" cy="692973"/>
            </a:xfrm>
            <a:prstGeom prst="rect">
              <a:avLst/>
            </a:prstGeom>
          </p:spPr>
        </p:pic>
        <p:sp>
          <p:nvSpPr>
            <p:cNvPr id="63" name="Rectangle 62">
              <a:extLst>
                <a:ext uri="{FF2B5EF4-FFF2-40B4-BE49-F238E27FC236}">
                  <a16:creationId xmlns:a16="http://schemas.microsoft.com/office/drawing/2014/main" id="{EEE60705-309F-4737-A1FB-70AE0FE43A16}"/>
                </a:ext>
              </a:extLst>
            </p:cNvPr>
            <p:cNvSpPr/>
            <p:nvPr/>
          </p:nvSpPr>
          <p:spPr>
            <a:xfrm>
              <a:off x="9096402" y="2435538"/>
              <a:ext cx="1232879"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App Service</a:t>
              </a:r>
            </a:p>
          </p:txBody>
        </p:sp>
      </p:grpSp>
      <p:grpSp>
        <p:nvGrpSpPr>
          <p:cNvPr id="64" name="Group 63">
            <a:extLst>
              <a:ext uri="{FF2B5EF4-FFF2-40B4-BE49-F238E27FC236}">
                <a16:creationId xmlns:a16="http://schemas.microsoft.com/office/drawing/2014/main" id="{E4593CF7-3744-496E-A379-CA4322046ADA}"/>
              </a:ext>
            </a:extLst>
          </p:cNvPr>
          <p:cNvGrpSpPr/>
          <p:nvPr/>
        </p:nvGrpSpPr>
        <p:grpSpPr>
          <a:xfrm>
            <a:off x="10434155" y="1110351"/>
            <a:ext cx="1251316" cy="1071158"/>
            <a:chOff x="10597784" y="1652719"/>
            <a:chExt cx="1251316" cy="1071158"/>
          </a:xfrm>
        </p:grpSpPr>
        <p:pic>
          <p:nvPicPr>
            <p:cNvPr id="65" name="Picture 64">
              <a:extLst>
                <a:ext uri="{FF2B5EF4-FFF2-40B4-BE49-F238E27FC236}">
                  <a16:creationId xmlns:a16="http://schemas.microsoft.com/office/drawing/2014/main" id="{5280BC96-55FD-433E-86C7-3EC7752416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86885" y="1652719"/>
              <a:ext cx="780290" cy="780290"/>
            </a:xfrm>
            <a:prstGeom prst="rect">
              <a:avLst/>
            </a:prstGeom>
          </p:spPr>
        </p:pic>
        <p:sp>
          <p:nvSpPr>
            <p:cNvPr id="66" name="Rectangle 65">
              <a:extLst>
                <a:ext uri="{FF2B5EF4-FFF2-40B4-BE49-F238E27FC236}">
                  <a16:creationId xmlns:a16="http://schemas.microsoft.com/office/drawing/2014/main" id="{4B414EE4-134D-4441-85E5-D9486E3F817A}"/>
                </a:ext>
              </a:extLst>
            </p:cNvPr>
            <p:cNvSpPr/>
            <p:nvPr/>
          </p:nvSpPr>
          <p:spPr>
            <a:xfrm>
              <a:off x="10597784" y="2416100"/>
              <a:ext cx="1251316"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RedisCache</a:t>
              </a:r>
            </a:p>
          </p:txBody>
        </p:sp>
      </p:grpSp>
      <p:sp>
        <p:nvSpPr>
          <p:cNvPr id="67" name="Down Arrow 37">
            <a:extLst>
              <a:ext uri="{FF2B5EF4-FFF2-40B4-BE49-F238E27FC236}">
                <a16:creationId xmlns:a16="http://schemas.microsoft.com/office/drawing/2014/main" id="{9344707B-861B-486A-B325-7DD49A5E7F33}"/>
              </a:ext>
            </a:extLst>
          </p:cNvPr>
          <p:cNvSpPr/>
          <p:nvPr/>
        </p:nvSpPr>
        <p:spPr bwMode="auto">
          <a:xfrm>
            <a:off x="6561371" y="2342434"/>
            <a:ext cx="558013" cy="788965"/>
          </a:xfrm>
          <a:prstGeom prst="downArrow">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8D123048-843F-421A-8731-1A8F570C9702}"/>
              </a:ext>
            </a:extLst>
          </p:cNvPr>
          <p:cNvSpPr/>
          <p:nvPr/>
        </p:nvSpPr>
        <p:spPr>
          <a:xfrm>
            <a:off x="5720278" y="2532243"/>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Deploy</a:t>
            </a:r>
          </a:p>
        </p:txBody>
      </p:sp>
      <p:sp>
        <p:nvSpPr>
          <p:cNvPr id="69" name="Rectangle 68">
            <a:extLst>
              <a:ext uri="{FF2B5EF4-FFF2-40B4-BE49-F238E27FC236}">
                <a16:creationId xmlns:a16="http://schemas.microsoft.com/office/drawing/2014/main" id="{3F86F13C-ED0A-4B14-A5C5-090E239010DC}"/>
              </a:ext>
            </a:extLst>
          </p:cNvPr>
          <p:cNvSpPr/>
          <p:nvPr/>
        </p:nvSpPr>
        <p:spPr bwMode="auto">
          <a:xfrm>
            <a:off x="6272497" y="3801865"/>
            <a:ext cx="1510427" cy="1008429"/>
          </a:xfrm>
          <a:prstGeom prst="rect">
            <a:avLst/>
          </a:prstGeom>
          <a:solidFill>
            <a:srgbClr val="FFFFFF"/>
          </a:solidFill>
          <a:ln w="3175" cap="flat" cmpd="sng" algn="ctr">
            <a:solidFill>
              <a:srgbClr val="0078D7"/>
            </a:solidFill>
            <a:prstDash val="lgDashDot"/>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966629D8-CFA4-4A91-9F23-4B802A1AC8B0}"/>
              </a:ext>
            </a:extLst>
          </p:cNvPr>
          <p:cNvSpPr/>
          <p:nvPr/>
        </p:nvSpPr>
        <p:spPr bwMode="auto">
          <a:xfrm>
            <a:off x="6272497" y="4991370"/>
            <a:ext cx="1510427" cy="1046338"/>
          </a:xfrm>
          <a:prstGeom prst="rect">
            <a:avLst/>
          </a:prstGeom>
          <a:solidFill>
            <a:srgbClr val="FFFFFF"/>
          </a:solidFill>
          <a:ln w="3175" cap="flat" cmpd="sng" algn="ctr">
            <a:solidFill>
              <a:srgbClr val="0078D7"/>
            </a:solidFill>
            <a:prstDash val="lgDashDot"/>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70">
            <a:extLst>
              <a:ext uri="{FF2B5EF4-FFF2-40B4-BE49-F238E27FC236}">
                <a16:creationId xmlns:a16="http://schemas.microsoft.com/office/drawing/2014/main" id="{137E499E-5AB7-473C-9012-98520ED072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6731" y="3896160"/>
            <a:ext cx="463292" cy="463292"/>
          </a:xfrm>
          <a:prstGeom prst="rect">
            <a:avLst/>
          </a:prstGeom>
        </p:spPr>
      </p:pic>
      <p:pic>
        <p:nvPicPr>
          <p:cNvPr id="72" name="Picture 71">
            <a:extLst>
              <a:ext uri="{FF2B5EF4-FFF2-40B4-BE49-F238E27FC236}">
                <a16:creationId xmlns:a16="http://schemas.microsoft.com/office/drawing/2014/main" id="{47F21B2B-6E1E-4099-B670-B178B56E9F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4438" y="3896160"/>
            <a:ext cx="463292" cy="463292"/>
          </a:xfrm>
          <a:prstGeom prst="rect">
            <a:avLst/>
          </a:prstGeom>
        </p:spPr>
      </p:pic>
      <p:pic>
        <p:nvPicPr>
          <p:cNvPr id="73" name="Picture 72">
            <a:extLst>
              <a:ext uri="{FF2B5EF4-FFF2-40B4-BE49-F238E27FC236}">
                <a16:creationId xmlns:a16="http://schemas.microsoft.com/office/drawing/2014/main" id="{549AF1F8-EE9C-4A8A-AAE5-605704BD0F8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1677" y="5077661"/>
            <a:ext cx="463292" cy="463292"/>
          </a:xfrm>
          <a:prstGeom prst="rect">
            <a:avLst/>
          </a:prstGeom>
        </p:spPr>
      </p:pic>
      <p:pic>
        <p:nvPicPr>
          <p:cNvPr id="74" name="Picture 73">
            <a:extLst>
              <a:ext uri="{FF2B5EF4-FFF2-40B4-BE49-F238E27FC236}">
                <a16:creationId xmlns:a16="http://schemas.microsoft.com/office/drawing/2014/main" id="{CA00213F-018A-48B3-A482-796C08F8D4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19384" y="5077661"/>
            <a:ext cx="463292" cy="463292"/>
          </a:xfrm>
          <a:prstGeom prst="rect">
            <a:avLst/>
          </a:prstGeom>
        </p:spPr>
      </p:pic>
      <p:pic>
        <p:nvPicPr>
          <p:cNvPr id="75" name="Picture 74">
            <a:extLst>
              <a:ext uri="{FF2B5EF4-FFF2-40B4-BE49-F238E27FC236}">
                <a16:creationId xmlns:a16="http://schemas.microsoft.com/office/drawing/2014/main" id="{F3ECF123-5165-421A-92D4-FBF3639F34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6955" y="5668241"/>
            <a:ext cx="317754" cy="317754"/>
          </a:xfrm>
          <a:prstGeom prst="rect">
            <a:avLst/>
          </a:prstGeom>
        </p:spPr>
      </p:pic>
      <p:pic>
        <p:nvPicPr>
          <p:cNvPr id="76" name="Picture 75">
            <a:extLst>
              <a:ext uri="{FF2B5EF4-FFF2-40B4-BE49-F238E27FC236}">
                <a16:creationId xmlns:a16="http://schemas.microsoft.com/office/drawing/2014/main" id="{1B411244-2A4E-4265-AE67-A4BC7770EF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1030" y="4405753"/>
            <a:ext cx="409605" cy="409605"/>
          </a:xfrm>
          <a:prstGeom prst="rect">
            <a:avLst/>
          </a:prstGeom>
        </p:spPr>
      </p:pic>
      <p:sp>
        <p:nvSpPr>
          <p:cNvPr id="77" name="Rectangle 76">
            <a:extLst>
              <a:ext uri="{FF2B5EF4-FFF2-40B4-BE49-F238E27FC236}">
                <a16:creationId xmlns:a16="http://schemas.microsoft.com/office/drawing/2014/main" id="{50E36958-B147-41F8-B7F6-1B9CBE9250DA}"/>
              </a:ext>
            </a:extLst>
          </p:cNvPr>
          <p:cNvSpPr/>
          <p:nvPr/>
        </p:nvSpPr>
        <p:spPr>
          <a:xfrm>
            <a:off x="10639141" y="3896160"/>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Storage</a:t>
            </a:r>
          </a:p>
        </p:txBody>
      </p:sp>
      <p:sp>
        <p:nvSpPr>
          <p:cNvPr id="78" name="Rectangle 77">
            <a:extLst>
              <a:ext uri="{FF2B5EF4-FFF2-40B4-BE49-F238E27FC236}">
                <a16:creationId xmlns:a16="http://schemas.microsoft.com/office/drawing/2014/main" id="{B09FDDB5-090A-4296-8F41-E5CE6978103A}"/>
              </a:ext>
            </a:extLst>
          </p:cNvPr>
          <p:cNvSpPr/>
          <p:nvPr/>
        </p:nvSpPr>
        <p:spPr>
          <a:xfrm>
            <a:off x="10831294" y="568649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DW</a:t>
            </a:r>
          </a:p>
        </p:txBody>
      </p:sp>
      <p:sp>
        <p:nvSpPr>
          <p:cNvPr id="79" name="Rectangle 78">
            <a:extLst>
              <a:ext uri="{FF2B5EF4-FFF2-40B4-BE49-F238E27FC236}">
                <a16:creationId xmlns:a16="http://schemas.microsoft.com/office/drawing/2014/main" id="{107A56A4-0124-4DBB-B65F-E8242BB366BE}"/>
              </a:ext>
            </a:extLst>
          </p:cNvPr>
          <p:cNvSpPr/>
          <p:nvPr/>
        </p:nvSpPr>
        <p:spPr>
          <a:xfrm>
            <a:off x="9957348" y="467972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DB</a:t>
            </a:r>
          </a:p>
        </p:txBody>
      </p:sp>
      <p:grpSp>
        <p:nvGrpSpPr>
          <p:cNvPr id="80" name="Group 79">
            <a:extLst>
              <a:ext uri="{FF2B5EF4-FFF2-40B4-BE49-F238E27FC236}">
                <a16:creationId xmlns:a16="http://schemas.microsoft.com/office/drawing/2014/main" id="{ABD72B14-9610-486C-BF4A-86906EB75060}"/>
              </a:ext>
            </a:extLst>
          </p:cNvPr>
          <p:cNvGrpSpPr/>
          <p:nvPr/>
        </p:nvGrpSpPr>
        <p:grpSpPr>
          <a:xfrm>
            <a:off x="7476951" y="1118285"/>
            <a:ext cx="1141728" cy="1091812"/>
            <a:chOff x="7640580" y="1264324"/>
            <a:chExt cx="1141728" cy="1091812"/>
          </a:xfrm>
        </p:grpSpPr>
        <p:sp>
          <p:nvSpPr>
            <p:cNvPr id="81" name="Rectangle 80">
              <a:extLst>
                <a:ext uri="{FF2B5EF4-FFF2-40B4-BE49-F238E27FC236}">
                  <a16:creationId xmlns:a16="http://schemas.microsoft.com/office/drawing/2014/main" id="{6E510A9D-04DE-4F54-BC3D-D48CBBE2888E}"/>
                </a:ext>
              </a:extLst>
            </p:cNvPr>
            <p:cNvSpPr/>
            <p:nvPr/>
          </p:nvSpPr>
          <p:spPr>
            <a:xfrm>
              <a:off x="7640580" y="2048359"/>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Batch</a:t>
              </a:r>
            </a:p>
          </p:txBody>
        </p:sp>
        <p:pic>
          <p:nvPicPr>
            <p:cNvPr id="82" name="Picture 81">
              <a:extLst>
                <a:ext uri="{FF2B5EF4-FFF2-40B4-BE49-F238E27FC236}">
                  <a16:creationId xmlns:a16="http://schemas.microsoft.com/office/drawing/2014/main" id="{1DBDBDF8-373B-4689-9617-38332D8184D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29596" y="1264324"/>
              <a:ext cx="760888" cy="760888"/>
            </a:xfrm>
            <a:prstGeom prst="rect">
              <a:avLst/>
            </a:prstGeom>
          </p:spPr>
        </p:pic>
      </p:grpSp>
    </p:spTree>
    <p:extLst>
      <p:ext uri="{BB962C8B-B14F-4D97-AF65-F5344CB8AC3E}">
        <p14:creationId xmlns:p14="http://schemas.microsoft.com/office/powerpoint/2010/main" val="3486753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492C15D-F588-4D5F-AEC4-6A5AD866F8A8}"/>
              </a:ext>
            </a:extLst>
          </p:cNvPr>
          <p:cNvSpPr/>
          <p:nvPr/>
        </p:nvSpPr>
        <p:spPr>
          <a:xfrm>
            <a:off x="0" y="0"/>
            <a:ext cx="572027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82">
            <a:extLst>
              <a:ext uri="{FF2B5EF4-FFF2-40B4-BE49-F238E27FC236}">
                <a16:creationId xmlns:a16="http://schemas.microsoft.com/office/drawing/2014/main" id="{9A8C0329-1FDA-43F0-8B13-961BEDDE68F3}"/>
              </a:ext>
            </a:extLst>
          </p:cNvPr>
          <p:cNvSpPr>
            <a:spLocks noGrp="1"/>
          </p:cNvSpPr>
          <p:nvPr>
            <p:ph type="body" sz="quarter" idx="10"/>
          </p:nvPr>
        </p:nvSpPr>
        <p:spPr>
          <a:xfrm>
            <a:off x="560837" y="1777006"/>
            <a:ext cx="4534066" cy="4340817"/>
          </a:xfrm>
        </p:spPr>
        <p:txBody>
          <a:bodyPr>
            <a:normAutofit lnSpcReduction="10000"/>
          </a:bodyPr>
          <a:lstStyle/>
          <a:p>
            <a:pPr defTabSz="932563">
              <a:spcBef>
                <a:spcPts val="1200"/>
              </a:spcBef>
              <a:buClr>
                <a:schemeClr val="bg1"/>
              </a:buClr>
            </a:pPr>
            <a:r>
              <a:rPr lang="en-US" b="0" i="0" dirty="0">
                <a:solidFill>
                  <a:schemeClr val="bg1"/>
                </a:solidFill>
                <a:effectLst/>
                <a:latin typeface="Segoe UI" panose="020B0502040204020203" pitchFamily="34" charset="0"/>
              </a:rPr>
              <a:t>Azure Private Link provides private connectivity from a virtual network to Azure platform as a service (PaaS), customer-owned, or Microsoft partner services</a:t>
            </a:r>
          </a:p>
          <a:p>
            <a:pPr defTabSz="932563">
              <a:spcBef>
                <a:spcPts val="1200"/>
              </a:spcBef>
              <a:buClr>
                <a:schemeClr val="bg1"/>
              </a:buClr>
            </a:pPr>
            <a:r>
              <a:rPr lang="en-US" b="0" i="0" dirty="0">
                <a:solidFill>
                  <a:schemeClr val="bg1"/>
                </a:solidFill>
                <a:effectLst/>
                <a:latin typeface="Segoe UI" panose="020B0502040204020203" pitchFamily="34" charset="0"/>
              </a:rPr>
              <a:t>Secures the connection between endpoints in Azure by eliminating data exposure to the public internet</a:t>
            </a:r>
            <a:endParaRPr lang="en-US" dirty="0">
              <a:solidFill>
                <a:schemeClr val="bg1"/>
              </a:solidFill>
            </a:endParaRPr>
          </a:p>
        </p:txBody>
      </p:sp>
      <p:sp>
        <p:nvSpPr>
          <p:cNvPr id="2" name="Title 1">
            <a:extLst>
              <a:ext uri="{FF2B5EF4-FFF2-40B4-BE49-F238E27FC236}">
                <a16:creationId xmlns:a16="http://schemas.microsoft.com/office/drawing/2014/main" id="{968BA583-12D3-42EB-8781-7F6ECCA7C3C6}"/>
              </a:ext>
            </a:extLst>
          </p:cNvPr>
          <p:cNvSpPr>
            <a:spLocks noGrp="1"/>
          </p:cNvSpPr>
          <p:nvPr>
            <p:ph type="title"/>
          </p:nvPr>
        </p:nvSpPr>
        <p:spPr>
          <a:xfrm>
            <a:off x="560836" y="345029"/>
            <a:ext cx="4735173" cy="900968"/>
          </a:xfrm>
        </p:spPr>
        <p:txBody>
          <a:bodyPr>
            <a:normAutofit/>
          </a:bodyPr>
          <a:lstStyle/>
          <a:p>
            <a:r>
              <a:rPr lang="en-US" dirty="0">
                <a:solidFill>
                  <a:schemeClr val="bg1"/>
                </a:solidFill>
              </a:rPr>
              <a:t>Private Link</a:t>
            </a:r>
          </a:p>
        </p:txBody>
      </p:sp>
      <p:pic>
        <p:nvPicPr>
          <p:cNvPr id="1026" name="Picture 2">
            <a:extLst>
              <a:ext uri="{FF2B5EF4-FFF2-40B4-BE49-F238E27FC236}">
                <a16:creationId xmlns:a16="http://schemas.microsoft.com/office/drawing/2014/main" id="{CC84BD8A-C17A-4C28-9483-B6A82B353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993" y="1714500"/>
            <a:ext cx="6060056"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5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F879E22-7294-416A-BE64-8E7DA0E91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5075"/>
          <a:stretch/>
        </p:blipFill>
        <p:spPr bwMode="auto">
          <a:xfrm>
            <a:off x="120650" y="1426464"/>
            <a:ext cx="11950700" cy="6721475"/>
          </a:xfrm>
          <a:prstGeom prst="rect">
            <a:avLst/>
          </a:prstGeom>
          <a:solidFill>
            <a:srgbClr val="FFFFFF"/>
          </a:solidFill>
        </p:spPr>
      </p:pic>
      <p:sp>
        <p:nvSpPr>
          <p:cNvPr id="9" name="Title 2">
            <a:extLst>
              <a:ext uri="{FF2B5EF4-FFF2-40B4-BE49-F238E27FC236}">
                <a16:creationId xmlns:a16="http://schemas.microsoft.com/office/drawing/2014/main" id="{A743EFD8-25FD-4700-9058-23C787B8F7D6}"/>
              </a:ext>
            </a:extLst>
          </p:cNvPr>
          <p:cNvSpPr txBox="1">
            <a:spLocks/>
          </p:cNvSpPr>
          <p:nvPr/>
        </p:nvSpPr>
        <p:spPr>
          <a:xfrm>
            <a:off x="0" y="365125"/>
            <a:ext cx="12192000" cy="1325563"/>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Private Link</a:t>
            </a:r>
          </a:p>
        </p:txBody>
      </p:sp>
    </p:spTree>
    <p:extLst>
      <p:ext uri="{BB962C8B-B14F-4D97-AF65-F5344CB8AC3E}">
        <p14:creationId xmlns:p14="http://schemas.microsoft.com/office/powerpoint/2010/main" val="745871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Messaging</a:t>
            </a:r>
            <a:endParaRPr lang="en-US" dirty="0"/>
          </a:p>
        </p:txBody>
      </p:sp>
    </p:spTree>
    <p:extLst>
      <p:ext uri="{BB962C8B-B14F-4D97-AF65-F5344CB8AC3E}">
        <p14:creationId xmlns:p14="http://schemas.microsoft.com/office/powerpoint/2010/main" val="3957124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8D4C39-AE14-447F-8E45-42C0C161B010}"/>
              </a:ext>
            </a:extLst>
          </p:cNvPr>
          <p:cNvSpPr/>
          <p:nvPr/>
        </p:nvSpPr>
        <p:spPr>
          <a:xfrm>
            <a:off x="0" y="0"/>
            <a:ext cx="65024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754799" y="2548741"/>
            <a:ext cx="4565345" cy="2066691"/>
          </a:xfrm>
          <a:noFill/>
        </p:spPr>
        <p:txBody>
          <a:bodyPr>
            <a:normAutofit/>
          </a:bodyPr>
          <a:lstStyle/>
          <a:p>
            <a:r>
              <a:rPr lang="en-US" sz="3600" dirty="0">
                <a:solidFill>
                  <a:schemeClr val="bg1"/>
                </a:solidFill>
              </a:rPr>
              <a:t>Azure offers three services to assist in delivering events messages</a:t>
            </a:r>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solidFill>
                  <a:schemeClr val="bg1"/>
                </a:solidFill>
              </a:rPr>
              <a:t>Messages in Azure</a:t>
            </a:r>
          </a:p>
        </p:txBody>
      </p:sp>
      <p:grpSp>
        <p:nvGrpSpPr>
          <p:cNvPr id="15" name="Group 14">
            <a:extLst>
              <a:ext uri="{FF2B5EF4-FFF2-40B4-BE49-F238E27FC236}">
                <a16:creationId xmlns:a16="http://schemas.microsoft.com/office/drawing/2014/main" id="{49F2BE97-50C8-445E-8FA3-463CB707CE2F}"/>
              </a:ext>
            </a:extLst>
          </p:cNvPr>
          <p:cNvGrpSpPr/>
          <p:nvPr/>
        </p:nvGrpSpPr>
        <p:grpSpPr>
          <a:xfrm>
            <a:off x="7493285" y="795513"/>
            <a:ext cx="3318408" cy="1168689"/>
            <a:chOff x="7203207" y="1288603"/>
            <a:chExt cx="3318408" cy="1168689"/>
          </a:xfrm>
        </p:grpSpPr>
        <p:pic>
          <p:nvPicPr>
            <p:cNvPr id="5" name="Graphic 4">
              <a:extLst>
                <a:ext uri="{FF2B5EF4-FFF2-40B4-BE49-F238E27FC236}">
                  <a16:creationId xmlns:a16="http://schemas.microsoft.com/office/drawing/2014/main" id="{9C7A8F7F-B774-49F2-A13F-A8D5ED6BD9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3207" y="1288603"/>
              <a:ext cx="1168689" cy="1168689"/>
            </a:xfrm>
            <a:prstGeom prst="rect">
              <a:avLst/>
            </a:prstGeom>
          </p:spPr>
        </p:pic>
        <p:sp>
          <p:nvSpPr>
            <p:cNvPr id="10" name="Rectangle 9">
              <a:extLst>
                <a:ext uri="{FF2B5EF4-FFF2-40B4-BE49-F238E27FC236}">
                  <a16:creationId xmlns:a16="http://schemas.microsoft.com/office/drawing/2014/main" id="{753674DE-4BE6-47E2-82DF-6FB18E8E97A9}"/>
                </a:ext>
              </a:extLst>
            </p:cNvPr>
            <p:cNvSpPr/>
            <p:nvPr/>
          </p:nvSpPr>
          <p:spPr>
            <a:xfrm>
              <a:off x="8745680" y="1516105"/>
              <a:ext cx="1775935" cy="523220"/>
            </a:xfrm>
            <a:prstGeom prst="rect">
              <a:avLst/>
            </a:prstGeom>
          </p:spPr>
          <p:txBody>
            <a:bodyPr wrap="none">
              <a:spAutoFit/>
            </a:bodyPr>
            <a:lstStyle/>
            <a:p>
              <a:r>
                <a:rPr lang="en-US" sz="2800" dirty="0"/>
                <a:t>Event Grid</a:t>
              </a:r>
            </a:p>
          </p:txBody>
        </p:sp>
      </p:grpSp>
      <p:grpSp>
        <p:nvGrpSpPr>
          <p:cNvPr id="13" name="Group 12">
            <a:extLst>
              <a:ext uri="{FF2B5EF4-FFF2-40B4-BE49-F238E27FC236}">
                <a16:creationId xmlns:a16="http://schemas.microsoft.com/office/drawing/2014/main" id="{4D6D1F5F-AC95-4FA4-8446-E7083649F873}"/>
              </a:ext>
            </a:extLst>
          </p:cNvPr>
          <p:cNvGrpSpPr/>
          <p:nvPr/>
        </p:nvGrpSpPr>
        <p:grpSpPr>
          <a:xfrm>
            <a:off x="7701971" y="4872706"/>
            <a:ext cx="3466333" cy="1168689"/>
            <a:chOff x="7203207" y="4640982"/>
            <a:chExt cx="3466333" cy="1168689"/>
          </a:xfrm>
        </p:grpSpPr>
        <p:pic>
          <p:nvPicPr>
            <p:cNvPr id="9" name="Picture 8">
              <a:extLst>
                <a:ext uri="{FF2B5EF4-FFF2-40B4-BE49-F238E27FC236}">
                  <a16:creationId xmlns:a16="http://schemas.microsoft.com/office/drawing/2014/main" id="{53F3D734-8CF2-47E3-8117-ED55C6BD4E9B}"/>
                </a:ext>
              </a:extLst>
            </p:cNvPr>
            <p:cNvPicPr>
              <a:picLocks noChangeAspect="1"/>
            </p:cNvPicPr>
            <p:nvPr/>
          </p:nvPicPr>
          <p:blipFill>
            <a:blip r:embed="rId4"/>
            <a:stretch>
              <a:fillRect/>
            </a:stretch>
          </p:blipFill>
          <p:spPr>
            <a:xfrm>
              <a:off x="7203207" y="4640982"/>
              <a:ext cx="1168689" cy="1168689"/>
            </a:xfrm>
            <a:prstGeom prst="rect">
              <a:avLst/>
            </a:prstGeom>
          </p:spPr>
        </p:pic>
        <p:sp>
          <p:nvSpPr>
            <p:cNvPr id="11" name="Rectangle 10">
              <a:extLst>
                <a:ext uri="{FF2B5EF4-FFF2-40B4-BE49-F238E27FC236}">
                  <a16:creationId xmlns:a16="http://schemas.microsoft.com/office/drawing/2014/main" id="{20383D0C-52A6-4EA2-AD38-EC97FDF0468F}"/>
                </a:ext>
              </a:extLst>
            </p:cNvPr>
            <p:cNvSpPr/>
            <p:nvPr/>
          </p:nvSpPr>
          <p:spPr>
            <a:xfrm>
              <a:off x="8745680" y="4963716"/>
              <a:ext cx="1923860" cy="523220"/>
            </a:xfrm>
            <a:prstGeom prst="rect">
              <a:avLst/>
            </a:prstGeom>
          </p:spPr>
          <p:txBody>
            <a:bodyPr wrap="none">
              <a:spAutoFit/>
            </a:bodyPr>
            <a:lstStyle/>
            <a:p>
              <a:r>
                <a:rPr lang="en-US" sz="2800" dirty="0"/>
                <a:t>Service Bus</a:t>
              </a:r>
            </a:p>
          </p:txBody>
        </p:sp>
      </p:grpSp>
      <p:grpSp>
        <p:nvGrpSpPr>
          <p:cNvPr id="14" name="Group 13">
            <a:extLst>
              <a:ext uri="{FF2B5EF4-FFF2-40B4-BE49-F238E27FC236}">
                <a16:creationId xmlns:a16="http://schemas.microsoft.com/office/drawing/2014/main" id="{F6A80583-420A-4AC9-9FBE-D18946C9FD09}"/>
              </a:ext>
            </a:extLst>
          </p:cNvPr>
          <p:cNvGrpSpPr/>
          <p:nvPr/>
        </p:nvGrpSpPr>
        <p:grpSpPr>
          <a:xfrm>
            <a:off x="7696520" y="2844655"/>
            <a:ext cx="3095847" cy="1168690"/>
            <a:chOff x="7122145" y="2853456"/>
            <a:chExt cx="3095847" cy="1168690"/>
          </a:xfrm>
        </p:grpSpPr>
        <p:pic>
          <p:nvPicPr>
            <p:cNvPr id="7" name="Picture 6">
              <a:extLst>
                <a:ext uri="{FF2B5EF4-FFF2-40B4-BE49-F238E27FC236}">
                  <a16:creationId xmlns:a16="http://schemas.microsoft.com/office/drawing/2014/main" id="{259504C5-D08D-40DD-BF23-6279BC305E30}"/>
                </a:ext>
              </a:extLst>
            </p:cNvPr>
            <p:cNvPicPr>
              <a:picLocks noChangeAspect="1"/>
            </p:cNvPicPr>
            <p:nvPr/>
          </p:nvPicPr>
          <p:blipFill>
            <a:blip r:embed="rId5"/>
            <a:stretch>
              <a:fillRect/>
            </a:stretch>
          </p:blipFill>
          <p:spPr>
            <a:xfrm>
              <a:off x="9049302" y="2853456"/>
              <a:ext cx="1168690" cy="1168690"/>
            </a:xfrm>
            <a:prstGeom prst="rect">
              <a:avLst/>
            </a:prstGeom>
          </p:spPr>
        </p:pic>
        <p:sp>
          <p:nvSpPr>
            <p:cNvPr id="12" name="Rectangle 11">
              <a:extLst>
                <a:ext uri="{FF2B5EF4-FFF2-40B4-BE49-F238E27FC236}">
                  <a16:creationId xmlns:a16="http://schemas.microsoft.com/office/drawing/2014/main" id="{ED951877-6345-4639-83AB-39E7F97F8849}"/>
                </a:ext>
              </a:extLst>
            </p:cNvPr>
            <p:cNvSpPr/>
            <p:nvPr/>
          </p:nvSpPr>
          <p:spPr>
            <a:xfrm>
              <a:off x="7122145" y="3320477"/>
              <a:ext cx="1775935" cy="523220"/>
            </a:xfrm>
            <a:prstGeom prst="rect">
              <a:avLst/>
            </a:prstGeom>
          </p:spPr>
          <p:txBody>
            <a:bodyPr wrap="none">
              <a:spAutoFit/>
            </a:bodyPr>
            <a:lstStyle/>
            <a:p>
              <a:r>
                <a:rPr lang="en-US" sz="2800" dirty="0"/>
                <a:t>Event Hub</a:t>
              </a:r>
            </a:p>
          </p:txBody>
        </p:sp>
      </p:grpSp>
    </p:spTree>
    <p:extLst>
      <p:ext uri="{BB962C8B-B14F-4D97-AF65-F5344CB8AC3E}">
        <p14:creationId xmlns:p14="http://schemas.microsoft.com/office/powerpoint/2010/main" val="43291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28C1D7-3A1E-4A85-B4B3-BE9A4ABB2E48}"/>
              </a:ext>
            </a:extLst>
          </p:cNvPr>
          <p:cNvSpPr/>
          <p:nvPr/>
        </p:nvSpPr>
        <p:spPr>
          <a:xfrm>
            <a:off x="6400474" y="2298074"/>
            <a:ext cx="5560925" cy="4559926"/>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0AFB04-1C5E-4080-BBA1-850C3AB8AD94}"/>
              </a:ext>
            </a:extLst>
          </p:cNvPr>
          <p:cNvSpPr/>
          <p:nvPr/>
        </p:nvSpPr>
        <p:spPr>
          <a:xfrm>
            <a:off x="230275" y="2298074"/>
            <a:ext cx="5560925" cy="45599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BBFA22D-ECFE-4016-B6D8-794E85470B77}"/>
              </a:ext>
            </a:extLst>
          </p:cNvPr>
          <p:cNvSpPr>
            <a:spLocks noGrp="1"/>
          </p:cNvSpPr>
          <p:nvPr>
            <p:ph type="title"/>
          </p:nvPr>
        </p:nvSpPr>
        <p:spPr/>
        <p:txBody>
          <a:bodyPr/>
          <a:lstStyle/>
          <a:p>
            <a:r>
              <a:rPr lang="en-US" dirty="0"/>
              <a:t>Important distinction in Type</a:t>
            </a:r>
          </a:p>
        </p:txBody>
      </p:sp>
      <p:sp>
        <p:nvSpPr>
          <p:cNvPr id="6" name="Text Placeholder 5">
            <a:extLst>
              <a:ext uri="{FF2B5EF4-FFF2-40B4-BE49-F238E27FC236}">
                <a16:creationId xmlns:a16="http://schemas.microsoft.com/office/drawing/2014/main" id="{64198DC2-7F0F-44F9-A144-53ACE6C8D725}"/>
              </a:ext>
            </a:extLst>
          </p:cNvPr>
          <p:cNvSpPr>
            <a:spLocks noGrp="1"/>
          </p:cNvSpPr>
          <p:nvPr>
            <p:ph type="body" sz="quarter" idx="10"/>
          </p:nvPr>
        </p:nvSpPr>
        <p:spPr>
          <a:xfrm>
            <a:off x="307879" y="2502822"/>
            <a:ext cx="5378548" cy="4355178"/>
          </a:xfrm>
        </p:spPr>
        <p:txBody>
          <a:bodyPr>
            <a:normAutofit/>
          </a:bodyPr>
          <a:lstStyle/>
          <a:p>
            <a:pPr>
              <a:buClr>
                <a:schemeClr val="bg1"/>
              </a:buClr>
            </a:pPr>
            <a:r>
              <a:rPr lang="en-US" dirty="0">
                <a:solidFill>
                  <a:schemeClr val="bg1"/>
                </a:solidFill>
              </a:rPr>
              <a:t>lightweight notification of action / state change</a:t>
            </a:r>
          </a:p>
          <a:p>
            <a:pPr>
              <a:buClr>
                <a:schemeClr val="bg1"/>
              </a:buClr>
            </a:pPr>
            <a:r>
              <a:rPr lang="en-US" dirty="0">
                <a:solidFill>
                  <a:schemeClr val="bg1"/>
                </a:solidFill>
              </a:rPr>
              <a:t>Contains metadata of the Event</a:t>
            </a:r>
          </a:p>
          <a:p>
            <a:pPr>
              <a:buClr>
                <a:schemeClr val="bg1"/>
              </a:buClr>
            </a:pPr>
            <a:r>
              <a:rPr lang="en-US" dirty="0">
                <a:solidFill>
                  <a:schemeClr val="bg1"/>
                </a:solidFill>
              </a:rPr>
              <a:t>Example</a:t>
            </a:r>
          </a:p>
          <a:p>
            <a:pPr lvl="1">
              <a:buClr>
                <a:schemeClr val="bg1"/>
              </a:buClr>
            </a:pPr>
            <a:r>
              <a:rPr lang="en-US" dirty="0">
                <a:solidFill>
                  <a:schemeClr val="bg1"/>
                </a:solidFill>
              </a:rPr>
              <a:t>Notification that a file was changed</a:t>
            </a:r>
          </a:p>
          <a:p>
            <a:pPr lvl="1">
              <a:buClr>
                <a:schemeClr val="bg1"/>
              </a:buClr>
            </a:pPr>
            <a:endParaRPr lang="en-US" dirty="0">
              <a:solidFill>
                <a:schemeClr val="bg1"/>
              </a:solidFill>
            </a:endParaRPr>
          </a:p>
        </p:txBody>
      </p:sp>
      <p:sp>
        <p:nvSpPr>
          <p:cNvPr id="7" name="Text Placeholder 6">
            <a:extLst>
              <a:ext uri="{FF2B5EF4-FFF2-40B4-BE49-F238E27FC236}">
                <a16:creationId xmlns:a16="http://schemas.microsoft.com/office/drawing/2014/main" id="{4E6B0DC3-706C-4CC4-817E-DFCEE52199B3}"/>
              </a:ext>
            </a:extLst>
          </p:cNvPr>
          <p:cNvSpPr>
            <a:spLocks noGrp="1"/>
          </p:cNvSpPr>
          <p:nvPr>
            <p:ph type="body" sz="quarter" idx="11"/>
          </p:nvPr>
        </p:nvSpPr>
        <p:spPr>
          <a:xfrm>
            <a:off x="6491662" y="2502822"/>
            <a:ext cx="5378548" cy="4355178"/>
          </a:xfrm>
        </p:spPr>
        <p:txBody>
          <a:bodyPr>
            <a:normAutofit fontScale="92500" lnSpcReduction="20000"/>
          </a:bodyPr>
          <a:lstStyle/>
          <a:p>
            <a:pPr>
              <a:buClr>
                <a:schemeClr val="bg1"/>
              </a:buClr>
            </a:pPr>
            <a:r>
              <a:rPr lang="en-US" dirty="0">
                <a:solidFill>
                  <a:schemeClr val="bg1"/>
                </a:solidFill>
              </a:rPr>
              <a:t>Raw data sent from one service to another</a:t>
            </a:r>
          </a:p>
          <a:p>
            <a:pPr>
              <a:buClr>
                <a:schemeClr val="bg1"/>
              </a:buClr>
            </a:pPr>
            <a:r>
              <a:rPr lang="en-US" dirty="0">
                <a:solidFill>
                  <a:schemeClr val="bg1"/>
                </a:solidFill>
              </a:rPr>
              <a:t>Contains the data being sent</a:t>
            </a:r>
          </a:p>
          <a:p>
            <a:pPr>
              <a:buClr>
                <a:schemeClr val="bg1"/>
              </a:buClr>
            </a:pPr>
            <a:r>
              <a:rPr lang="en-US" dirty="0">
                <a:solidFill>
                  <a:schemeClr val="bg1"/>
                </a:solidFill>
              </a:rPr>
              <a:t>Examples</a:t>
            </a:r>
          </a:p>
          <a:p>
            <a:pPr lvl="1">
              <a:buClr>
                <a:schemeClr val="bg1"/>
              </a:buClr>
            </a:pPr>
            <a:r>
              <a:rPr lang="en-US" dirty="0">
                <a:solidFill>
                  <a:schemeClr val="bg1"/>
                </a:solidFill>
              </a:rPr>
              <a:t>E-commerce order needs to be fulfilled</a:t>
            </a:r>
          </a:p>
          <a:p>
            <a:pPr lvl="1">
              <a:buClr>
                <a:schemeClr val="bg1"/>
              </a:buClr>
            </a:pPr>
            <a:r>
              <a:rPr lang="en-US" dirty="0">
                <a:solidFill>
                  <a:schemeClr val="bg1"/>
                </a:solidFill>
              </a:rPr>
              <a:t>Application telemetry sent for logging</a:t>
            </a:r>
          </a:p>
          <a:p>
            <a:pPr>
              <a:buClr>
                <a:schemeClr val="bg1"/>
              </a:buClr>
            </a:pPr>
            <a:r>
              <a:rPr lang="en-US" dirty="0">
                <a:solidFill>
                  <a:schemeClr val="bg1"/>
                </a:solidFill>
              </a:rPr>
              <a:t>Publisher may expect a response message back after processing</a:t>
            </a:r>
          </a:p>
        </p:txBody>
      </p:sp>
      <p:sp>
        <p:nvSpPr>
          <p:cNvPr id="8" name="Rectangle 7">
            <a:extLst>
              <a:ext uri="{FF2B5EF4-FFF2-40B4-BE49-F238E27FC236}">
                <a16:creationId xmlns:a16="http://schemas.microsoft.com/office/drawing/2014/main" id="{06E69E94-0192-4441-A546-4D4EC7E129AA}"/>
              </a:ext>
            </a:extLst>
          </p:cNvPr>
          <p:cNvSpPr/>
          <p:nvPr/>
        </p:nvSpPr>
        <p:spPr>
          <a:xfrm>
            <a:off x="8216569" y="1451689"/>
            <a:ext cx="1928733" cy="646331"/>
          </a:xfrm>
          <a:prstGeom prst="rect">
            <a:avLst/>
          </a:prstGeom>
        </p:spPr>
        <p:txBody>
          <a:bodyPr wrap="none">
            <a:spAutoFit/>
          </a:bodyPr>
          <a:lstStyle/>
          <a:p>
            <a:r>
              <a:rPr lang="en-US" sz="3600" dirty="0"/>
              <a:t>Message</a:t>
            </a:r>
          </a:p>
        </p:txBody>
      </p:sp>
      <p:sp>
        <p:nvSpPr>
          <p:cNvPr id="9" name="Rectangle 8">
            <a:extLst>
              <a:ext uri="{FF2B5EF4-FFF2-40B4-BE49-F238E27FC236}">
                <a16:creationId xmlns:a16="http://schemas.microsoft.com/office/drawing/2014/main" id="{9067648C-9E67-4287-8293-7DE9419FCD14}"/>
              </a:ext>
            </a:extLst>
          </p:cNvPr>
          <p:cNvSpPr/>
          <p:nvPr/>
        </p:nvSpPr>
        <p:spPr>
          <a:xfrm>
            <a:off x="2117804" y="1462505"/>
            <a:ext cx="1758697" cy="646331"/>
          </a:xfrm>
          <a:prstGeom prst="rect">
            <a:avLst/>
          </a:prstGeom>
        </p:spPr>
        <p:txBody>
          <a:bodyPr wrap="square">
            <a:spAutoFit/>
          </a:bodyPr>
          <a:lstStyle/>
          <a:p>
            <a:pPr algn="ctr"/>
            <a:r>
              <a:rPr lang="en-US" sz="3600" dirty="0"/>
              <a:t>Event</a:t>
            </a:r>
          </a:p>
        </p:txBody>
      </p:sp>
    </p:spTree>
    <p:extLst>
      <p:ext uri="{BB962C8B-B14F-4D97-AF65-F5344CB8AC3E}">
        <p14:creationId xmlns:p14="http://schemas.microsoft.com/office/powerpoint/2010/main" val="287509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PaaS Compute</a:t>
            </a:r>
          </a:p>
        </p:txBody>
      </p:sp>
    </p:spTree>
    <p:extLst>
      <p:ext uri="{BB962C8B-B14F-4D97-AF65-F5344CB8AC3E}">
        <p14:creationId xmlns:p14="http://schemas.microsoft.com/office/powerpoint/2010/main" val="858775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000C5-B27F-4334-A12A-4C937540A370}"/>
              </a:ext>
            </a:extLst>
          </p:cNvPr>
          <p:cNvSpPr>
            <a:spLocks noGrp="1"/>
          </p:cNvSpPr>
          <p:nvPr>
            <p:ph type="body" sz="quarter" idx="10"/>
          </p:nvPr>
        </p:nvSpPr>
        <p:spPr>
          <a:xfrm>
            <a:off x="560837" y="1777006"/>
            <a:ext cx="8425282" cy="4314608"/>
          </a:xfrm>
        </p:spPr>
        <p:txBody>
          <a:bodyPr>
            <a:normAutofit fontScale="85000" lnSpcReduction="20000"/>
          </a:bodyPr>
          <a:lstStyle/>
          <a:p>
            <a:r>
              <a:rPr lang="en-US" dirty="0"/>
              <a:t>Service Bus</a:t>
            </a:r>
          </a:p>
          <a:p>
            <a:pPr marL="457200" indent="-457200">
              <a:buFont typeface="Arial" panose="020B0604020202020204" pitchFamily="34" charset="0"/>
              <a:buChar char="•"/>
            </a:pPr>
            <a:r>
              <a:rPr lang="en-US" dirty="0"/>
              <a:t>Reliable Message processing for Enterprise applications</a:t>
            </a:r>
          </a:p>
          <a:p>
            <a:pPr marL="457200" indent="-457200">
              <a:buFont typeface="Arial" panose="020B0604020202020204" pitchFamily="34" charset="0"/>
              <a:buChar char="•"/>
            </a:pPr>
            <a:r>
              <a:rPr lang="en-US" dirty="0"/>
              <a:t>Store messages in one or more queues until they are processed</a:t>
            </a:r>
          </a:p>
          <a:p>
            <a:r>
              <a:rPr lang="en-US" dirty="0"/>
              <a:t>Event Hub</a:t>
            </a:r>
          </a:p>
          <a:p>
            <a:pPr marL="457200" indent="-457200">
              <a:buFont typeface="Arial" panose="020B0604020202020204" pitchFamily="34" charset="0"/>
              <a:buChar char="•"/>
            </a:pPr>
            <a:r>
              <a:rPr lang="en-US" dirty="0"/>
              <a:t>Highly scalable event ingestion service</a:t>
            </a:r>
          </a:p>
          <a:p>
            <a:pPr marL="457200" indent="-457200">
              <a:buFont typeface="Arial" panose="020B0604020202020204" pitchFamily="34" charset="0"/>
              <a:buChar char="•"/>
            </a:pPr>
            <a:r>
              <a:rPr lang="en-US" dirty="0"/>
              <a:t>Front door to a Big Data event processing pipeline</a:t>
            </a:r>
          </a:p>
          <a:p>
            <a:r>
              <a:rPr lang="en-US" dirty="0"/>
              <a:t>Event Grid</a:t>
            </a:r>
          </a:p>
          <a:p>
            <a:pPr marL="457200" indent="-457200">
              <a:buFont typeface="Arial" panose="020B0604020202020204" pitchFamily="34" charset="0"/>
              <a:buChar char="•"/>
            </a:pPr>
            <a:r>
              <a:rPr lang="en-US" dirty="0"/>
              <a:t>Event backplane, enabling event-driven application architectures</a:t>
            </a:r>
          </a:p>
          <a:p>
            <a:pPr marL="457200" indent="-457200">
              <a:buFont typeface="Arial" panose="020B0604020202020204" pitchFamily="34" charset="0"/>
              <a:buChar char="•"/>
            </a:pPr>
            <a:r>
              <a:rPr lang="en-US" dirty="0"/>
              <a:t>Built for serverless event processing</a:t>
            </a:r>
          </a:p>
        </p:txBody>
      </p:sp>
      <p:sp>
        <p:nvSpPr>
          <p:cNvPr id="3" name="Title 2">
            <a:extLst>
              <a:ext uri="{FF2B5EF4-FFF2-40B4-BE49-F238E27FC236}">
                <a16:creationId xmlns:a16="http://schemas.microsoft.com/office/drawing/2014/main" id="{772A039F-3398-4FE8-802A-02DFC979385A}"/>
              </a:ext>
            </a:extLst>
          </p:cNvPr>
          <p:cNvSpPr>
            <a:spLocks noGrp="1"/>
          </p:cNvSpPr>
          <p:nvPr>
            <p:ph type="title"/>
          </p:nvPr>
        </p:nvSpPr>
        <p:spPr/>
        <p:txBody>
          <a:bodyPr/>
          <a:lstStyle/>
          <a:p>
            <a:r>
              <a:rPr lang="en-US" dirty="0"/>
              <a:t>Event / Message Services</a:t>
            </a:r>
          </a:p>
        </p:txBody>
      </p:sp>
      <p:pic>
        <p:nvPicPr>
          <p:cNvPr id="4" name="Graphic 3">
            <a:extLst>
              <a:ext uri="{FF2B5EF4-FFF2-40B4-BE49-F238E27FC236}">
                <a16:creationId xmlns:a16="http://schemas.microsoft.com/office/drawing/2014/main" id="{FE8C3CAE-F7F3-4B51-ACD9-0D8CFE333D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6054" y="4604982"/>
            <a:ext cx="1007019" cy="1007019"/>
          </a:xfrm>
          <a:prstGeom prst="rect">
            <a:avLst/>
          </a:prstGeom>
        </p:spPr>
      </p:pic>
      <p:pic>
        <p:nvPicPr>
          <p:cNvPr id="5" name="Picture 4">
            <a:extLst>
              <a:ext uri="{FF2B5EF4-FFF2-40B4-BE49-F238E27FC236}">
                <a16:creationId xmlns:a16="http://schemas.microsoft.com/office/drawing/2014/main" id="{B5C48913-F74F-4BC0-B9B0-56A5133D00D1}"/>
              </a:ext>
            </a:extLst>
          </p:cNvPr>
          <p:cNvPicPr>
            <a:picLocks noChangeAspect="1"/>
          </p:cNvPicPr>
          <p:nvPr/>
        </p:nvPicPr>
        <p:blipFill>
          <a:blip r:embed="rId4"/>
          <a:stretch>
            <a:fillRect/>
          </a:stretch>
        </p:blipFill>
        <p:spPr>
          <a:xfrm>
            <a:off x="9736054" y="3261726"/>
            <a:ext cx="1007019" cy="1007019"/>
          </a:xfrm>
          <a:prstGeom prst="rect">
            <a:avLst/>
          </a:prstGeom>
        </p:spPr>
      </p:pic>
      <p:pic>
        <p:nvPicPr>
          <p:cNvPr id="6" name="Picture 5">
            <a:extLst>
              <a:ext uri="{FF2B5EF4-FFF2-40B4-BE49-F238E27FC236}">
                <a16:creationId xmlns:a16="http://schemas.microsoft.com/office/drawing/2014/main" id="{88321F09-64EA-40E8-87A9-CD86BD78A3FE}"/>
              </a:ext>
            </a:extLst>
          </p:cNvPr>
          <p:cNvPicPr>
            <a:picLocks noChangeAspect="1"/>
          </p:cNvPicPr>
          <p:nvPr/>
        </p:nvPicPr>
        <p:blipFill>
          <a:blip r:embed="rId5"/>
          <a:stretch>
            <a:fillRect/>
          </a:stretch>
        </p:blipFill>
        <p:spPr>
          <a:xfrm>
            <a:off x="9736055" y="1918470"/>
            <a:ext cx="1007019" cy="1007019"/>
          </a:xfrm>
          <a:prstGeom prst="rect">
            <a:avLst/>
          </a:prstGeom>
        </p:spPr>
      </p:pic>
    </p:spTree>
    <p:extLst>
      <p:ext uri="{BB962C8B-B14F-4D97-AF65-F5344CB8AC3E}">
        <p14:creationId xmlns:p14="http://schemas.microsoft.com/office/powerpoint/2010/main" val="2188178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Comparing the three</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432769" y="3325092"/>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334214-89D4-4132-842A-983C45F92452}"/>
              </a:ext>
            </a:extLst>
          </p:cNvPr>
          <p:cNvCxnSpPr>
            <a:cxnSpLocks/>
          </p:cNvCxnSpPr>
          <p:nvPr/>
        </p:nvCxnSpPr>
        <p:spPr>
          <a:xfrm>
            <a:off x="1432769" y="5184120"/>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85AE0A-C2F8-46C1-B503-02BFDBAF3963}"/>
              </a:ext>
            </a:extLst>
          </p:cNvPr>
          <p:cNvCxnSpPr>
            <a:cxnSpLocks/>
          </p:cNvCxnSpPr>
          <p:nvPr/>
        </p:nvCxnSpPr>
        <p:spPr>
          <a:xfrm>
            <a:off x="1326551" y="1814946"/>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7005DB-D5CF-4F7C-9EE7-7413C39DB63A}"/>
              </a:ext>
            </a:extLst>
          </p:cNvPr>
          <p:cNvCxnSpPr>
            <a:cxnSpLocks/>
          </p:cNvCxnSpPr>
          <p:nvPr/>
        </p:nvCxnSpPr>
        <p:spPr>
          <a:xfrm>
            <a:off x="4969163" y="1462156"/>
            <a:ext cx="0" cy="5002405"/>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27CE7A-0BA5-4FEB-B4EA-A945776D2374}"/>
              </a:ext>
            </a:extLst>
          </p:cNvPr>
          <p:cNvSpPr/>
          <p:nvPr/>
        </p:nvSpPr>
        <p:spPr>
          <a:xfrm>
            <a:off x="2260684" y="1243493"/>
            <a:ext cx="1382110" cy="523220"/>
          </a:xfrm>
          <a:prstGeom prst="rect">
            <a:avLst/>
          </a:prstGeom>
        </p:spPr>
        <p:txBody>
          <a:bodyPr wrap="none">
            <a:spAutoFit/>
          </a:bodyPr>
          <a:lstStyle/>
          <a:p>
            <a:r>
              <a:rPr lang="en-US" sz="2800" b="1" dirty="0">
                <a:latin typeface="+mj-lt"/>
              </a:rPr>
              <a:t>Purpose</a:t>
            </a:r>
          </a:p>
        </p:txBody>
      </p:sp>
      <p:sp>
        <p:nvSpPr>
          <p:cNvPr id="23" name="Rectangle 22">
            <a:extLst>
              <a:ext uri="{FF2B5EF4-FFF2-40B4-BE49-F238E27FC236}">
                <a16:creationId xmlns:a16="http://schemas.microsoft.com/office/drawing/2014/main" id="{4FFA8FB5-A4DF-496C-AE86-C2EE7AF5C746}"/>
              </a:ext>
            </a:extLst>
          </p:cNvPr>
          <p:cNvSpPr/>
          <p:nvPr/>
        </p:nvSpPr>
        <p:spPr>
          <a:xfrm>
            <a:off x="5602477" y="1251319"/>
            <a:ext cx="872226" cy="523220"/>
          </a:xfrm>
          <a:prstGeom prst="rect">
            <a:avLst/>
          </a:prstGeom>
        </p:spPr>
        <p:txBody>
          <a:bodyPr wrap="none">
            <a:spAutoFit/>
          </a:bodyPr>
          <a:lstStyle/>
          <a:p>
            <a:r>
              <a:rPr lang="en-US" sz="2800" b="1" dirty="0">
                <a:latin typeface="+mj-lt"/>
              </a:rPr>
              <a:t>Type</a:t>
            </a:r>
          </a:p>
        </p:txBody>
      </p:sp>
      <p:sp>
        <p:nvSpPr>
          <p:cNvPr id="25" name="Rectangle 24">
            <a:extLst>
              <a:ext uri="{FF2B5EF4-FFF2-40B4-BE49-F238E27FC236}">
                <a16:creationId xmlns:a16="http://schemas.microsoft.com/office/drawing/2014/main" id="{D1CC9EAD-BF4E-4B7A-BEA9-5D46D259BA09}"/>
              </a:ext>
            </a:extLst>
          </p:cNvPr>
          <p:cNvSpPr/>
          <p:nvPr/>
        </p:nvSpPr>
        <p:spPr>
          <a:xfrm>
            <a:off x="8434708" y="1267917"/>
            <a:ext cx="2037737" cy="523220"/>
          </a:xfrm>
          <a:prstGeom prst="rect">
            <a:avLst/>
          </a:prstGeom>
        </p:spPr>
        <p:txBody>
          <a:bodyPr wrap="none">
            <a:spAutoFit/>
          </a:bodyPr>
          <a:lstStyle/>
          <a:p>
            <a:r>
              <a:rPr lang="en-US" sz="2800" b="1" dirty="0">
                <a:latin typeface="+mj-lt"/>
              </a:rPr>
              <a:t>When to use</a:t>
            </a:r>
          </a:p>
        </p:txBody>
      </p:sp>
      <p:cxnSp>
        <p:nvCxnSpPr>
          <p:cNvPr id="26" name="Straight Connector 25">
            <a:extLst>
              <a:ext uri="{FF2B5EF4-FFF2-40B4-BE49-F238E27FC236}">
                <a16:creationId xmlns:a16="http://schemas.microsoft.com/office/drawing/2014/main" id="{D7CF6B32-B9A4-45AE-971F-CDBC7ABA57E6}"/>
              </a:ext>
            </a:extLst>
          </p:cNvPr>
          <p:cNvCxnSpPr>
            <a:cxnSpLocks/>
          </p:cNvCxnSpPr>
          <p:nvPr/>
        </p:nvCxnSpPr>
        <p:spPr>
          <a:xfrm>
            <a:off x="7108017" y="1442233"/>
            <a:ext cx="32009" cy="50024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397D550-04FF-41DC-9EB8-49E96F7CCC6F}"/>
              </a:ext>
            </a:extLst>
          </p:cNvPr>
          <p:cNvGrpSpPr/>
          <p:nvPr/>
        </p:nvGrpSpPr>
        <p:grpSpPr>
          <a:xfrm>
            <a:off x="111445" y="1907178"/>
            <a:ext cx="10235548" cy="1246242"/>
            <a:chOff x="111445" y="1907178"/>
            <a:chExt cx="10235548" cy="1246242"/>
          </a:xfrm>
        </p:grpSpPr>
        <p:pic>
          <p:nvPicPr>
            <p:cNvPr id="6" name="Graphic 5">
              <a:extLst>
                <a:ext uri="{FF2B5EF4-FFF2-40B4-BE49-F238E27FC236}">
                  <a16:creationId xmlns:a16="http://schemas.microsoft.com/office/drawing/2014/main" id="{B135D314-E316-4B6E-B1E1-E77A030DC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838" y="2368921"/>
              <a:ext cx="758539" cy="758539"/>
            </a:xfrm>
            <a:prstGeom prst="rect">
              <a:avLst/>
            </a:prstGeom>
          </p:spPr>
        </p:pic>
        <p:sp>
          <p:nvSpPr>
            <p:cNvPr id="7" name="Rectangle 6">
              <a:extLst>
                <a:ext uri="{FF2B5EF4-FFF2-40B4-BE49-F238E27FC236}">
                  <a16:creationId xmlns:a16="http://schemas.microsoft.com/office/drawing/2014/main" id="{622CB7AB-028D-48D3-9BE6-F455EF263F1A}"/>
                </a:ext>
              </a:extLst>
            </p:cNvPr>
            <p:cNvSpPr/>
            <p:nvPr/>
          </p:nvSpPr>
          <p:spPr>
            <a:xfrm>
              <a:off x="111445" y="1907178"/>
              <a:ext cx="1321324" cy="400110"/>
            </a:xfrm>
            <a:prstGeom prst="rect">
              <a:avLst/>
            </a:prstGeom>
          </p:spPr>
          <p:txBody>
            <a:bodyPr wrap="none">
              <a:spAutoFit/>
            </a:bodyPr>
            <a:lstStyle/>
            <a:p>
              <a:r>
                <a:rPr lang="en-US" sz="2000" dirty="0"/>
                <a:t>Event Grid</a:t>
              </a:r>
            </a:p>
          </p:txBody>
        </p:sp>
        <p:sp>
          <p:nvSpPr>
            <p:cNvPr id="30" name="Rectangle 29">
              <a:extLst>
                <a:ext uri="{FF2B5EF4-FFF2-40B4-BE49-F238E27FC236}">
                  <a16:creationId xmlns:a16="http://schemas.microsoft.com/office/drawing/2014/main" id="{FBA9822D-0E76-4C0B-BBF8-97FBA8DB5B11}"/>
                </a:ext>
              </a:extLst>
            </p:cNvPr>
            <p:cNvSpPr/>
            <p:nvPr/>
          </p:nvSpPr>
          <p:spPr>
            <a:xfrm>
              <a:off x="1709600" y="2334885"/>
              <a:ext cx="3009157" cy="461665"/>
            </a:xfrm>
            <a:prstGeom prst="rect">
              <a:avLst/>
            </a:prstGeom>
          </p:spPr>
          <p:txBody>
            <a:bodyPr wrap="none">
              <a:spAutoFit/>
            </a:bodyPr>
            <a:lstStyle/>
            <a:p>
              <a:r>
                <a:rPr lang="en-US" sz="2400" dirty="0">
                  <a:solidFill>
                    <a:srgbClr val="000000"/>
                  </a:solidFill>
                </a:rPr>
                <a:t>Reactive programming</a:t>
              </a:r>
              <a:endParaRPr lang="en-US" sz="2400" dirty="0"/>
            </a:p>
          </p:txBody>
        </p:sp>
        <p:sp>
          <p:nvSpPr>
            <p:cNvPr id="34" name="Rectangle 33">
              <a:extLst>
                <a:ext uri="{FF2B5EF4-FFF2-40B4-BE49-F238E27FC236}">
                  <a16:creationId xmlns:a16="http://schemas.microsoft.com/office/drawing/2014/main" id="{762349BD-F63D-45CB-A9A7-7231A1441D03}"/>
                </a:ext>
              </a:extLst>
            </p:cNvPr>
            <p:cNvSpPr/>
            <p:nvPr/>
          </p:nvSpPr>
          <p:spPr>
            <a:xfrm>
              <a:off x="5052455" y="2322423"/>
              <a:ext cx="2055562" cy="830997"/>
            </a:xfrm>
            <a:prstGeom prst="rect">
              <a:avLst/>
            </a:prstGeom>
          </p:spPr>
          <p:txBody>
            <a:bodyPr wrap="square">
              <a:spAutoFit/>
            </a:bodyPr>
            <a:lstStyle/>
            <a:p>
              <a:r>
                <a:rPr lang="en-US" sz="2400" dirty="0">
                  <a:solidFill>
                    <a:srgbClr val="000000"/>
                  </a:solidFill>
                </a:rPr>
                <a:t>Event distribution</a:t>
              </a:r>
              <a:endParaRPr lang="en-US" sz="2400" dirty="0"/>
            </a:p>
          </p:txBody>
        </p:sp>
        <p:sp>
          <p:nvSpPr>
            <p:cNvPr id="37" name="Rectangle 36">
              <a:extLst>
                <a:ext uri="{FF2B5EF4-FFF2-40B4-BE49-F238E27FC236}">
                  <a16:creationId xmlns:a16="http://schemas.microsoft.com/office/drawing/2014/main" id="{3ABA605F-AE82-4D02-9BC7-CC3176AAE307}"/>
                </a:ext>
              </a:extLst>
            </p:cNvPr>
            <p:cNvSpPr/>
            <p:nvPr/>
          </p:nvSpPr>
          <p:spPr>
            <a:xfrm>
              <a:off x="7302570" y="2334884"/>
              <a:ext cx="3044423" cy="461665"/>
            </a:xfrm>
            <a:prstGeom prst="rect">
              <a:avLst/>
            </a:prstGeom>
          </p:spPr>
          <p:txBody>
            <a:bodyPr wrap="none">
              <a:spAutoFit/>
            </a:bodyPr>
            <a:lstStyle/>
            <a:p>
              <a:r>
                <a:rPr lang="en-US" sz="2400" dirty="0">
                  <a:solidFill>
                    <a:srgbClr val="000000"/>
                  </a:solidFill>
                </a:rPr>
                <a:t>React to status changes</a:t>
              </a:r>
              <a:endParaRPr lang="en-US" sz="2400" dirty="0"/>
            </a:p>
          </p:txBody>
        </p:sp>
      </p:grpSp>
      <p:grpSp>
        <p:nvGrpSpPr>
          <p:cNvPr id="44" name="Group 43">
            <a:extLst>
              <a:ext uri="{FF2B5EF4-FFF2-40B4-BE49-F238E27FC236}">
                <a16:creationId xmlns:a16="http://schemas.microsoft.com/office/drawing/2014/main" id="{0C08CB58-6C9B-485A-B804-51F71BFFE404}"/>
              </a:ext>
            </a:extLst>
          </p:cNvPr>
          <p:cNvGrpSpPr/>
          <p:nvPr/>
        </p:nvGrpSpPr>
        <p:grpSpPr>
          <a:xfrm>
            <a:off x="104709" y="3543326"/>
            <a:ext cx="11763919" cy="1256132"/>
            <a:chOff x="104709" y="3543326"/>
            <a:chExt cx="11763919" cy="1256132"/>
          </a:xfrm>
        </p:grpSpPr>
        <p:pic>
          <p:nvPicPr>
            <p:cNvPr id="12" name="Picture 11">
              <a:extLst>
                <a:ext uri="{FF2B5EF4-FFF2-40B4-BE49-F238E27FC236}">
                  <a16:creationId xmlns:a16="http://schemas.microsoft.com/office/drawing/2014/main" id="{B043C8EE-CF47-433B-8CFA-EA238F371D1A}"/>
                </a:ext>
              </a:extLst>
            </p:cNvPr>
            <p:cNvPicPr>
              <a:picLocks noChangeAspect="1"/>
            </p:cNvPicPr>
            <p:nvPr/>
          </p:nvPicPr>
          <p:blipFill>
            <a:blip r:embed="rId5"/>
            <a:stretch>
              <a:fillRect/>
            </a:stretch>
          </p:blipFill>
          <p:spPr>
            <a:xfrm>
              <a:off x="371968" y="3963359"/>
              <a:ext cx="800277" cy="800277"/>
            </a:xfrm>
            <a:prstGeom prst="rect">
              <a:avLst/>
            </a:prstGeom>
          </p:spPr>
        </p:pic>
        <p:sp>
          <p:nvSpPr>
            <p:cNvPr id="13" name="Rectangle 12">
              <a:extLst>
                <a:ext uri="{FF2B5EF4-FFF2-40B4-BE49-F238E27FC236}">
                  <a16:creationId xmlns:a16="http://schemas.microsoft.com/office/drawing/2014/main" id="{66364F69-4843-4149-90EA-97E167184A44}"/>
                </a:ext>
              </a:extLst>
            </p:cNvPr>
            <p:cNvSpPr/>
            <p:nvPr/>
          </p:nvSpPr>
          <p:spPr>
            <a:xfrm>
              <a:off x="104709" y="3543326"/>
              <a:ext cx="1322926" cy="400110"/>
            </a:xfrm>
            <a:prstGeom prst="rect">
              <a:avLst/>
            </a:prstGeom>
          </p:spPr>
          <p:txBody>
            <a:bodyPr wrap="none">
              <a:spAutoFit/>
            </a:bodyPr>
            <a:lstStyle/>
            <a:p>
              <a:r>
                <a:rPr lang="en-US" sz="2000" dirty="0"/>
                <a:t>Event Hub</a:t>
              </a:r>
            </a:p>
          </p:txBody>
        </p:sp>
        <p:sp>
          <p:nvSpPr>
            <p:cNvPr id="33" name="Rectangle 32">
              <a:extLst>
                <a:ext uri="{FF2B5EF4-FFF2-40B4-BE49-F238E27FC236}">
                  <a16:creationId xmlns:a16="http://schemas.microsoft.com/office/drawing/2014/main" id="{F5A48096-CB66-4D7E-8C97-387E53B21010}"/>
                </a:ext>
              </a:extLst>
            </p:cNvPr>
            <p:cNvSpPr/>
            <p:nvPr/>
          </p:nvSpPr>
          <p:spPr>
            <a:xfrm>
              <a:off x="1709600" y="3996666"/>
              <a:ext cx="2282997" cy="461665"/>
            </a:xfrm>
            <a:prstGeom prst="rect">
              <a:avLst/>
            </a:prstGeom>
          </p:spPr>
          <p:txBody>
            <a:bodyPr wrap="none">
              <a:spAutoFit/>
            </a:bodyPr>
            <a:lstStyle/>
            <a:p>
              <a:r>
                <a:rPr lang="en-US" sz="2400" dirty="0">
                  <a:solidFill>
                    <a:srgbClr val="000000"/>
                  </a:solidFill>
                </a:rPr>
                <a:t>Big data pipeline</a:t>
              </a:r>
              <a:endParaRPr lang="en-US" sz="2400" dirty="0"/>
            </a:p>
          </p:txBody>
        </p:sp>
        <p:sp>
          <p:nvSpPr>
            <p:cNvPr id="35" name="Rectangle 34">
              <a:extLst>
                <a:ext uri="{FF2B5EF4-FFF2-40B4-BE49-F238E27FC236}">
                  <a16:creationId xmlns:a16="http://schemas.microsoft.com/office/drawing/2014/main" id="{C846F5F0-5C24-4878-AA33-2C6693912A40}"/>
                </a:ext>
              </a:extLst>
            </p:cNvPr>
            <p:cNvSpPr/>
            <p:nvPr/>
          </p:nvSpPr>
          <p:spPr>
            <a:xfrm>
              <a:off x="5131707" y="3968461"/>
              <a:ext cx="1893019" cy="830997"/>
            </a:xfrm>
            <a:prstGeom prst="rect">
              <a:avLst/>
            </a:prstGeom>
          </p:spPr>
          <p:txBody>
            <a:bodyPr wrap="square">
              <a:spAutoFit/>
            </a:bodyPr>
            <a:lstStyle/>
            <a:p>
              <a:r>
                <a:rPr lang="en-US" sz="2400" dirty="0">
                  <a:solidFill>
                    <a:srgbClr val="000000"/>
                  </a:solidFill>
                </a:rPr>
                <a:t>Event streaming</a:t>
              </a:r>
              <a:endParaRPr lang="en-US" sz="2400" dirty="0"/>
            </a:p>
          </p:txBody>
        </p:sp>
        <p:sp>
          <p:nvSpPr>
            <p:cNvPr id="38" name="Rectangle 37">
              <a:extLst>
                <a:ext uri="{FF2B5EF4-FFF2-40B4-BE49-F238E27FC236}">
                  <a16:creationId xmlns:a16="http://schemas.microsoft.com/office/drawing/2014/main" id="{936AF5C6-8D8C-4443-B659-18402D51F1BC}"/>
                </a:ext>
              </a:extLst>
            </p:cNvPr>
            <p:cNvSpPr/>
            <p:nvPr/>
          </p:nvSpPr>
          <p:spPr>
            <a:xfrm>
              <a:off x="7302570" y="3963359"/>
              <a:ext cx="4566058" cy="830997"/>
            </a:xfrm>
            <a:prstGeom prst="rect">
              <a:avLst/>
            </a:prstGeom>
          </p:spPr>
          <p:txBody>
            <a:bodyPr wrap="square">
              <a:spAutoFit/>
            </a:bodyPr>
            <a:lstStyle/>
            <a:p>
              <a:r>
                <a:rPr lang="en-US" sz="2400" dirty="0">
                  <a:solidFill>
                    <a:srgbClr val="000000"/>
                  </a:solidFill>
                  <a:latin typeface="segoe-ui_normal"/>
                </a:rPr>
                <a:t>Telemetry </a:t>
              </a:r>
              <a:r>
                <a:rPr lang="en-US" sz="2400" dirty="0">
                  <a:solidFill>
                    <a:srgbClr val="000000"/>
                  </a:solidFill>
                </a:rPr>
                <a:t>and</a:t>
              </a:r>
              <a:r>
                <a:rPr lang="en-US" sz="2400" dirty="0">
                  <a:solidFill>
                    <a:srgbClr val="000000"/>
                  </a:solidFill>
                  <a:latin typeface="segoe-ui_normal"/>
                </a:rPr>
                <a:t> distributed data streaming</a:t>
              </a:r>
              <a:endParaRPr lang="en-US" sz="2400" dirty="0"/>
            </a:p>
          </p:txBody>
        </p:sp>
      </p:grpSp>
      <p:grpSp>
        <p:nvGrpSpPr>
          <p:cNvPr id="45" name="Group 44">
            <a:extLst>
              <a:ext uri="{FF2B5EF4-FFF2-40B4-BE49-F238E27FC236}">
                <a16:creationId xmlns:a16="http://schemas.microsoft.com/office/drawing/2014/main" id="{42B2C83D-39A0-4B9F-8EAC-FB09EFAD5C77}"/>
              </a:ext>
            </a:extLst>
          </p:cNvPr>
          <p:cNvGrpSpPr/>
          <p:nvPr/>
        </p:nvGrpSpPr>
        <p:grpSpPr>
          <a:xfrm>
            <a:off x="0" y="5315031"/>
            <a:ext cx="12048565" cy="1221838"/>
            <a:chOff x="0" y="5400825"/>
            <a:chExt cx="12048565" cy="1221838"/>
          </a:xfrm>
        </p:grpSpPr>
        <p:pic>
          <p:nvPicPr>
            <p:cNvPr id="9" name="Picture 8">
              <a:extLst>
                <a:ext uri="{FF2B5EF4-FFF2-40B4-BE49-F238E27FC236}">
                  <a16:creationId xmlns:a16="http://schemas.microsoft.com/office/drawing/2014/main" id="{CE8881CE-8B70-4F5B-9557-5AC4E2D2A341}"/>
                </a:ext>
              </a:extLst>
            </p:cNvPr>
            <p:cNvPicPr>
              <a:picLocks noChangeAspect="1"/>
            </p:cNvPicPr>
            <p:nvPr/>
          </p:nvPicPr>
          <p:blipFill>
            <a:blip r:embed="rId6"/>
            <a:stretch>
              <a:fillRect/>
            </a:stretch>
          </p:blipFill>
          <p:spPr>
            <a:xfrm>
              <a:off x="328803" y="5829411"/>
              <a:ext cx="793252" cy="793252"/>
            </a:xfrm>
            <a:prstGeom prst="rect">
              <a:avLst/>
            </a:prstGeom>
          </p:spPr>
        </p:pic>
        <p:sp>
          <p:nvSpPr>
            <p:cNvPr id="10" name="Rectangle 9">
              <a:extLst>
                <a:ext uri="{FF2B5EF4-FFF2-40B4-BE49-F238E27FC236}">
                  <a16:creationId xmlns:a16="http://schemas.microsoft.com/office/drawing/2014/main" id="{051801BF-E60D-48C8-9CD3-C24B5B58633D}"/>
                </a:ext>
              </a:extLst>
            </p:cNvPr>
            <p:cNvSpPr/>
            <p:nvPr/>
          </p:nvSpPr>
          <p:spPr>
            <a:xfrm>
              <a:off x="0" y="5400825"/>
              <a:ext cx="1427635" cy="400110"/>
            </a:xfrm>
            <a:prstGeom prst="rect">
              <a:avLst/>
            </a:prstGeom>
          </p:spPr>
          <p:txBody>
            <a:bodyPr wrap="none">
              <a:spAutoFit/>
            </a:bodyPr>
            <a:lstStyle/>
            <a:p>
              <a:r>
                <a:rPr lang="en-US" sz="2000" dirty="0"/>
                <a:t>Service Bus</a:t>
              </a:r>
            </a:p>
          </p:txBody>
        </p:sp>
        <p:sp>
          <p:nvSpPr>
            <p:cNvPr id="32" name="Rectangle 31">
              <a:extLst>
                <a:ext uri="{FF2B5EF4-FFF2-40B4-BE49-F238E27FC236}">
                  <a16:creationId xmlns:a16="http://schemas.microsoft.com/office/drawing/2014/main" id="{D256F6D0-F6C3-46BE-9B80-A629C447A51D}"/>
                </a:ext>
              </a:extLst>
            </p:cNvPr>
            <p:cNvSpPr/>
            <p:nvPr/>
          </p:nvSpPr>
          <p:spPr>
            <a:xfrm>
              <a:off x="1703246" y="5646203"/>
              <a:ext cx="3414785" cy="830997"/>
            </a:xfrm>
            <a:prstGeom prst="rect">
              <a:avLst/>
            </a:prstGeom>
          </p:spPr>
          <p:txBody>
            <a:bodyPr wrap="square">
              <a:spAutoFit/>
            </a:bodyPr>
            <a:lstStyle/>
            <a:p>
              <a:r>
                <a:rPr lang="en-US" sz="2400" dirty="0"/>
                <a:t>High-value enterprise messaging</a:t>
              </a:r>
            </a:p>
          </p:txBody>
        </p:sp>
        <p:sp>
          <p:nvSpPr>
            <p:cNvPr id="36" name="Rectangle 35">
              <a:extLst>
                <a:ext uri="{FF2B5EF4-FFF2-40B4-BE49-F238E27FC236}">
                  <a16:creationId xmlns:a16="http://schemas.microsoft.com/office/drawing/2014/main" id="{FD36B3B4-F40A-42F2-91DA-0126956B8B73}"/>
                </a:ext>
              </a:extLst>
            </p:cNvPr>
            <p:cNvSpPr/>
            <p:nvPr/>
          </p:nvSpPr>
          <p:spPr>
            <a:xfrm>
              <a:off x="5131707" y="5664271"/>
              <a:ext cx="1261884" cy="461665"/>
            </a:xfrm>
            <a:prstGeom prst="rect">
              <a:avLst/>
            </a:prstGeom>
          </p:spPr>
          <p:txBody>
            <a:bodyPr wrap="none">
              <a:spAutoFit/>
            </a:bodyPr>
            <a:lstStyle/>
            <a:p>
              <a:r>
                <a:rPr lang="en-US" sz="2400" dirty="0">
                  <a:solidFill>
                    <a:srgbClr val="000000"/>
                  </a:solidFill>
                </a:rPr>
                <a:t>Message</a:t>
              </a:r>
              <a:endParaRPr lang="en-US" sz="2400" dirty="0"/>
            </a:p>
          </p:txBody>
        </p:sp>
        <p:sp>
          <p:nvSpPr>
            <p:cNvPr id="39" name="Rectangle 38">
              <a:extLst>
                <a:ext uri="{FF2B5EF4-FFF2-40B4-BE49-F238E27FC236}">
                  <a16:creationId xmlns:a16="http://schemas.microsoft.com/office/drawing/2014/main" id="{B54700CD-FFEB-4093-AD15-404A672B244C}"/>
                </a:ext>
              </a:extLst>
            </p:cNvPr>
            <p:cNvSpPr/>
            <p:nvPr/>
          </p:nvSpPr>
          <p:spPr>
            <a:xfrm>
              <a:off x="7302570" y="5646203"/>
              <a:ext cx="4745995" cy="830997"/>
            </a:xfrm>
            <a:prstGeom prst="rect">
              <a:avLst/>
            </a:prstGeom>
          </p:spPr>
          <p:txBody>
            <a:bodyPr wrap="square">
              <a:spAutoFit/>
            </a:bodyPr>
            <a:lstStyle/>
            <a:p>
              <a:r>
                <a:rPr lang="en-US" sz="2400" dirty="0">
                  <a:solidFill>
                    <a:srgbClr val="000000"/>
                  </a:solidFill>
                  <a:latin typeface="segoe-ui_normal"/>
                </a:rPr>
                <a:t>Order </a:t>
              </a:r>
              <a:r>
                <a:rPr lang="en-US" sz="2400" dirty="0">
                  <a:solidFill>
                    <a:srgbClr val="000000"/>
                  </a:solidFill>
                </a:rPr>
                <a:t>processing</a:t>
              </a:r>
              <a:r>
                <a:rPr lang="en-US" sz="2400" dirty="0">
                  <a:solidFill>
                    <a:srgbClr val="000000"/>
                  </a:solidFill>
                  <a:latin typeface="segoe-ui_normal"/>
                </a:rPr>
                <a:t> and financial transactions</a:t>
              </a:r>
              <a:endParaRPr lang="en-US" sz="2400" dirty="0"/>
            </a:p>
          </p:txBody>
        </p:sp>
      </p:grpSp>
    </p:spTree>
    <p:extLst>
      <p:ext uri="{BB962C8B-B14F-4D97-AF65-F5344CB8AC3E}">
        <p14:creationId xmlns:p14="http://schemas.microsoft.com/office/powerpoint/2010/main" val="24703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Databases &amp; Data stores</a:t>
            </a:r>
            <a:endParaRPr lang="en-US" dirty="0"/>
          </a:p>
        </p:txBody>
      </p:sp>
    </p:spTree>
    <p:extLst>
      <p:ext uri="{BB962C8B-B14F-4D97-AF65-F5344CB8AC3E}">
        <p14:creationId xmlns:p14="http://schemas.microsoft.com/office/powerpoint/2010/main" val="2116705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26266-9724-44F5-BE13-E365F27F5796}"/>
              </a:ext>
            </a:extLst>
          </p:cNvPr>
          <p:cNvSpPr/>
          <p:nvPr/>
        </p:nvSpPr>
        <p:spPr>
          <a:xfrm>
            <a:off x="0" y="0"/>
            <a:ext cx="625642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1777006"/>
            <a:ext cx="5108444" cy="4036653"/>
          </a:xfrm>
        </p:spPr>
        <p:txBody>
          <a:bodyPr>
            <a:normAutofit/>
          </a:bodyPr>
          <a:lstStyle/>
          <a:p>
            <a:pPr marL="457200" indent="-457200">
              <a:buFont typeface="Arial" panose="020B0604020202020204" pitchFamily="34" charset="0"/>
              <a:buChar char="•"/>
            </a:pPr>
            <a:r>
              <a:rPr lang="en-US" b="1" dirty="0">
                <a:solidFill>
                  <a:schemeClr val="bg1"/>
                </a:solidFill>
              </a:rPr>
              <a:t>Relational Database (RDBMS)</a:t>
            </a:r>
          </a:p>
          <a:p>
            <a:pPr marL="457200" indent="-457200">
              <a:buFont typeface="Arial" panose="020B0604020202020204" pitchFamily="34" charset="0"/>
              <a:buChar char="•"/>
            </a:pPr>
            <a:r>
              <a:rPr lang="en-US" b="1" dirty="0">
                <a:solidFill>
                  <a:schemeClr val="bg1"/>
                </a:solidFill>
              </a:rPr>
              <a:t>NoSQL</a:t>
            </a:r>
          </a:p>
          <a:p>
            <a:pPr marL="566997" lvl="2" indent="-342900">
              <a:buFont typeface="Arial" panose="020B0604020202020204" pitchFamily="34" charset="0"/>
              <a:buChar char="•"/>
            </a:pPr>
            <a:r>
              <a:rPr lang="en-US" sz="2039" b="1" dirty="0">
                <a:solidFill>
                  <a:schemeClr val="bg1"/>
                </a:solidFill>
              </a:rPr>
              <a:t>Key-Value</a:t>
            </a:r>
          </a:p>
          <a:p>
            <a:pPr marL="566997" lvl="2" indent="-342900">
              <a:buFont typeface="Arial" panose="020B0604020202020204" pitchFamily="34" charset="0"/>
              <a:buChar char="•"/>
            </a:pPr>
            <a:r>
              <a:rPr lang="en-US" sz="2039" b="1" dirty="0">
                <a:solidFill>
                  <a:schemeClr val="bg1"/>
                </a:solidFill>
              </a:rPr>
              <a:t>Document</a:t>
            </a:r>
          </a:p>
          <a:p>
            <a:pPr marL="566997" lvl="2" indent="-342900">
              <a:buFont typeface="Arial" panose="020B0604020202020204" pitchFamily="34" charset="0"/>
              <a:buChar char="•"/>
            </a:pPr>
            <a:r>
              <a:rPr lang="en-US" sz="2039" b="1" dirty="0">
                <a:solidFill>
                  <a:schemeClr val="bg1"/>
                </a:solidFill>
              </a:rPr>
              <a:t>Graph</a:t>
            </a:r>
          </a:p>
          <a:p>
            <a:pPr marL="566997" lvl="2" indent="-342900">
              <a:buFont typeface="Arial" panose="020B0604020202020204" pitchFamily="34" charset="0"/>
              <a:buChar char="•"/>
            </a:pPr>
            <a:r>
              <a:rPr lang="en-US" sz="2039" b="1" dirty="0">
                <a:solidFill>
                  <a:schemeClr val="bg1"/>
                </a:solidFill>
              </a:rPr>
              <a:t>Column</a:t>
            </a:r>
          </a:p>
          <a:p>
            <a:pPr marL="457200" indent="-457200">
              <a:buFont typeface="Arial" panose="020B0604020202020204" pitchFamily="34" charset="0"/>
              <a:buChar char="•"/>
            </a:pPr>
            <a:r>
              <a:rPr lang="en-US" b="1" dirty="0">
                <a:solidFill>
                  <a:schemeClr val="bg1"/>
                </a:solidFill>
              </a:rPr>
              <a:t>Message Queues</a:t>
            </a:r>
          </a:p>
          <a:p>
            <a:pPr marL="457200" indent="-457200">
              <a:buFont typeface="Arial" panose="020B0604020202020204" pitchFamily="34" charset="0"/>
              <a:buChar char="•"/>
            </a:pPr>
            <a:r>
              <a:rPr lang="en-US" b="1" dirty="0">
                <a:solidFill>
                  <a:schemeClr val="bg1"/>
                </a:solidFill>
              </a:rPr>
              <a:t>Object Storage / File Storage</a:t>
            </a:r>
          </a:p>
          <a:p>
            <a:endParaRPr lang="en-US"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solidFill>
                  <a:schemeClr val="bg1"/>
                </a:solidFill>
              </a:rPr>
              <a:t>Storage Options</a:t>
            </a:r>
          </a:p>
        </p:txBody>
      </p:sp>
      <p:pic>
        <p:nvPicPr>
          <p:cNvPr id="5" name="Picture 4">
            <a:extLst>
              <a:ext uri="{FF2B5EF4-FFF2-40B4-BE49-F238E27FC236}">
                <a16:creationId xmlns:a16="http://schemas.microsoft.com/office/drawing/2014/main" id="{AC8A7EE6-1DC6-47AA-B84D-DAAB066A7895}"/>
              </a:ext>
            </a:extLst>
          </p:cNvPr>
          <p:cNvPicPr>
            <a:picLocks noChangeAspect="1"/>
          </p:cNvPicPr>
          <p:nvPr/>
        </p:nvPicPr>
        <p:blipFill>
          <a:blip r:embed="rId3"/>
          <a:stretch>
            <a:fillRect/>
          </a:stretch>
        </p:blipFill>
        <p:spPr>
          <a:xfrm>
            <a:off x="8363857" y="606837"/>
            <a:ext cx="1621272" cy="1621272"/>
          </a:xfrm>
          <a:prstGeom prst="rect">
            <a:avLst/>
          </a:prstGeom>
        </p:spPr>
      </p:pic>
      <p:pic>
        <p:nvPicPr>
          <p:cNvPr id="9" name="Picture 8">
            <a:extLst>
              <a:ext uri="{FF2B5EF4-FFF2-40B4-BE49-F238E27FC236}">
                <a16:creationId xmlns:a16="http://schemas.microsoft.com/office/drawing/2014/main" id="{B3559DC7-FF11-43AE-BF59-1D7A92D7597C}"/>
              </a:ext>
            </a:extLst>
          </p:cNvPr>
          <p:cNvPicPr>
            <a:picLocks noChangeAspect="1"/>
          </p:cNvPicPr>
          <p:nvPr/>
        </p:nvPicPr>
        <p:blipFill>
          <a:blip r:embed="rId4"/>
          <a:stretch>
            <a:fillRect/>
          </a:stretch>
        </p:blipFill>
        <p:spPr>
          <a:xfrm>
            <a:off x="9446134" y="4508978"/>
            <a:ext cx="1621272" cy="1621272"/>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657176" y="2460748"/>
            <a:ext cx="1662731" cy="1543206"/>
          </a:xfrm>
          <a:prstGeom prst="rect">
            <a:avLst/>
          </a:prstGeom>
        </p:spPr>
      </p:pic>
      <p:pic>
        <p:nvPicPr>
          <p:cNvPr id="11" name="Picture 10"/>
          <p:cNvPicPr>
            <a:picLocks noChangeAspect="1"/>
          </p:cNvPicPr>
          <p:nvPr/>
        </p:nvPicPr>
        <p:blipFill>
          <a:blip r:embed="rId6"/>
          <a:stretch>
            <a:fillRect/>
          </a:stretch>
        </p:blipFill>
        <p:spPr>
          <a:xfrm>
            <a:off x="10098989" y="2605244"/>
            <a:ext cx="1678650" cy="1446754"/>
          </a:xfrm>
          <a:prstGeom prst="rect">
            <a:avLst/>
          </a:prstGeom>
        </p:spPr>
      </p:pic>
      <p:pic>
        <p:nvPicPr>
          <p:cNvPr id="12" name="Picture 11"/>
          <p:cNvPicPr>
            <a:picLocks noChangeAspect="1"/>
          </p:cNvPicPr>
          <p:nvPr/>
        </p:nvPicPr>
        <p:blipFill>
          <a:blip r:embed="rId7"/>
          <a:stretch>
            <a:fillRect/>
          </a:stretch>
        </p:blipFill>
        <p:spPr>
          <a:xfrm>
            <a:off x="7551880" y="4649056"/>
            <a:ext cx="1536053" cy="1481194"/>
          </a:xfrm>
          <a:prstGeom prst="rect">
            <a:avLst/>
          </a:prstGeom>
        </p:spPr>
      </p:pic>
    </p:spTree>
    <p:extLst>
      <p:ext uri="{BB962C8B-B14F-4D97-AF65-F5344CB8AC3E}">
        <p14:creationId xmlns:p14="http://schemas.microsoft.com/office/powerpoint/2010/main" val="2743925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4927037"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76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Fully Managed File Shares in the Cloud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defTabSz="856859" eaLnBrk="1" fontAlgn="base" latinLnBrk="0" hangingPunct="1">
              <a:lnSpc>
                <a:spcPct val="100000"/>
              </a:lnSpc>
              <a:spcBef>
                <a:spcPct val="0"/>
              </a:spcBef>
              <a:spcAft>
                <a:spcPct val="0"/>
              </a:spcAft>
              <a:buClrTx/>
              <a:buSzTx/>
              <a:buFontTx/>
              <a:buNone/>
              <a:tabLs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659021" y="2488173"/>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285161" y="2488173"/>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defTabSz="856859" fontAlgn="base">
              <a:spcBef>
                <a:spcPct val="0"/>
              </a:spcBef>
              <a:spcAft>
                <a:spcPct val="0"/>
              </a:spcAft>
              <a:defRPr/>
            </a:pPr>
            <a:r>
              <a:rPr lang="en-US" sz="1600" kern="0" dirty="0">
                <a:solidFill>
                  <a:srgbClr val="FFFFFF"/>
                </a:solidFill>
                <a:latin typeface="Segoe UI"/>
                <a:ea typeface="Segoe UI" pitchFamily="34" charset="0"/>
                <a:cs typeface="Segoe UI" pitchFamily="34" charset="0"/>
              </a:rPr>
              <a:t>Massive auto-scaling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568913"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163585" y="5726568"/>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Durability, Encryption at Rest, Strongly Consistent Replication, Fault Tolerance, Auto Load-Balancing</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184386"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R="0" lvl="0" indent="0" defTabSz="856859" fontAlgn="base">
              <a:lnSpc>
                <a:spcPct val="100000"/>
              </a:lnSpc>
              <a:spcBef>
                <a:spcPct val="0"/>
              </a:spcBef>
              <a:spcAft>
                <a:spcPct val="0"/>
              </a:spcAft>
              <a:buClrTx/>
              <a:buSzTx/>
              <a:buFontTx/>
              <a:buNone/>
              <a:tabLst/>
              <a:defRPr/>
            </a:pPr>
            <a:r>
              <a:rPr lang="en-US" sz="1600" kern="0" dirty="0">
                <a:solidFill>
                  <a:srgbClr val="FFFFFF"/>
                </a:solidFill>
                <a:latin typeface="Segoe UI"/>
                <a:ea typeface="Segoe UI" pitchFamily="34" charset="0"/>
                <a:cs typeface="Segoe UI" pitchFamily="34" charset="0"/>
              </a:rPr>
              <a:t>Highly scalable, REST based cloud object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B6143096-9F46-4E90-A644-DA425A485184}"/>
              </a:ext>
            </a:extLst>
          </p:cNvPr>
          <p:cNvGrpSpPr/>
          <p:nvPr/>
        </p:nvGrpSpPr>
        <p:grpSpPr>
          <a:xfrm>
            <a:off x="2595317" y="2488172"/>
            <a:ext cx="4647704" cy="3182695"/>
            <a:chOff x="5013099" y="2477414"/>
            <a:chExt cx="7063704" cy="3182695"/>
          </a:xfrm>
        </p:grpSpPr>
        <p:sp>
          <p:nvSpPr>
            <p:cNvPr id="23" name="Rectangle 22">
              <a:extLst>
                <a:ext uri="{FF2B5EF4-FFF2-40B4-BE49-F238E27FC236}">
                  <a16:creationId xmlns:a16="http://schemas.microsoft.com/office/drawing/2014/main" id="{F44649C0-AFC3-48FF-80F3-909FF3C6565C}"/>
                </a:ext>
              </a:extLst>
            </p:cNvPr>
            <p:cNvSpPr/>
            <p:nvPr/>
          </p:nvSpPr>
          <p:spPr>
            <a:xfrm>
              <a:off x="5013099" y="2477414"/>
              <a:ext cx="7063704" cy="31826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A7DFE46-50B7-4A08-A826-4CB8FDF9F3A3}"/>
                </a:ext>
              </a:extLst>
            </p:cNvPr>
            <p:cNvSpPr txBox="1"/>
            <p:nvPr/>
          </p:nvSpPr>
          <p:spPr>
            <a:xfrm>
              <a:off x="5066646" y="2946269"/>
              <a:ext cx="6852430" cy="1569660"/>
            </a:xfrm>
            <a:prstGeom prst="rect">
              <a:avLst/>
            </a:prstGeom>
            <a:noFill/>
          </p:spPr>
          <p:txBody>
            <a:bodyPr wrap="square" rtlCol="0">
              <a:spAutoFit/>
            </a:bodyPr>
            <a:lstStyle/>
            <a:p>
              <a:pPr algn="ctr"/>
              <a:r>
                <a:rPr lang="en-US" sz="3200" dirty="0">
                  <a:solidFill>
                    <a:schemeClr val="bg1"/>
                  </a:solidFill>
                </a:rPr>
                <a:t>Azure Storage Technologies typically leveraged for Applications</a:t>
              </a:r>
            </a:p>
          </p:txBody>
        </p:sp>
      </p:grpSp>
      <p:pic>
        <p:nvPicPr>
          <p:cNvPr id="14" name="Picture 13">
            <a:extLst>
              <a:ext uri="{FF2B5EF4-FFF2-40B4-BE49-F238E27FC236}">
                <a16:creationId xmlns:a16="http://schemas.microsoft.com/office/drawing/2014/main" id="{72B2245B-3D76-49DF-8554-4E7AEFD63A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8323" y="435284"/>
            <a:ext cx="1449237" cy="1449237"/>
          </a:xfrm>
          <a:prstGeom prst="rect">
            <a:avLst/>
          </a:prstGeom>
        </p:spPr>
      </p:pic>
      <p:grpSp>
        <p:nvGrpSpPr>
          <p:cNvPr id="15" name="Group 14">
            <a:extLst>
              <a:ext uri="{FF2B5EF4-FFF2-40B4-BE49-F238E27FC236}">
                <a16:creationId xmlns:a16="http://schemas.microsoft.com/office/drawing/2014/main" id="{EDB3F0DD-8797-4227-A15F-F61A1CDF6861}"/>
              </a:ext>
            </a:extLst>
          </p:cNvPr>
          <p:cNvGrpSpPr/>
          <p:nvPr/>
        </p:nvGrpSpPr>
        <p:grpSpPr>
          <a:xfrm>
            <a:off x="10206744" y="558044"/>
            <a:ext cx="1464719" cy="1203716"/>
            <a:chOff x="8659813" y="3567113"/>
            <a:chExt cx="3484563" cy="3005137"/>
          </a:xfrm>
          <a:solidFill>
            <a:srgbClr val="0070C0"/>
          </a:solidFill>
        </p:grpSpPr>
        <p:sp>
          <p:nvSpPr>
            <p:cNvPr id="16" name="Freeform 5">
              <a:extLst>
                <a:ext uri="{FF2B5EF4-FFF2-40B4-BE49-F238E27FC236}">
                  <a16:creationId xmlns:a16="http://schemas.microsoft.com/office/drawing/2014/main" id="{D147DF0A-EB7D-4D10-BDC9-64EBAEEFB886}"/>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B3A12F8F-83A6-4BDC-AF05-F586AEB030C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 name="Freeform 7">
              <a:extLst>
                <a:ext uri="{FF2B5EF4-FFF2-40B4-BE49-F238E27FC236}">
                  <a16:creationId xmlns:a16="http://schemas.microsoft.com/office/drawing/2014/main" id="{BB0B6CC5-C933-413F-B434-ABE6467585BD}"/>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Freeform 8">
              <a:extLst>
                <a:ext uri="{FF2B5EF4-FFF2-40B4-BE49-F238E27FC236}">
                  <a16:creationId xmlns:a16="http://schemas.microsoft.com/office/drawing/2014/main" id="{E8AA86A5-D583-4E66-B85B-767DB211D448}"/>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 name="Freeform 9">
              <a:extLst>
                <a:ext uri="{FF2B5EF4-FFF2-40B4-BE49-F238E27FC236}">
                  <a16:creationId xmlns:a16="http://schemas.microsoft.com/office/drawing/2014/main" id="{D5761E47-0ECE-482E-889D-DF9176075959}"/>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0">
              <a:extLst>
                <a:ext uri="{FF2B5EF4-FFF2-40B4-BE49-F238E27FC236}">
                  <a16:creationId xmlns:a16="http://schemas.microsoft.com/office/drawing/2014/main" id="{FE83ACEA-D072-42A1-975F-DCE358A618E3}"/>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0" name="Freeform 5">
            <a:extLst>
              <a:ext uri="{FF2B5EF4-FFF2-40B4-BE49-F238E27FC236}">
                <a16:creationId xmlns:a16="http://schemas.microsoft.com/office/drawing/2014/main" id="{C9ACB10A-82DA-44BB-BC40-A4DE2AA9AF1C}"/>
              </a:ext>
            </a:extLst>
          </p:cNvPr>
          <p:cNvSpPr>
            <a:spLocks noEditPoints="1"/>
          </p:cNvSpPr>
          <p:nvPr/>
        </p:nvSpPr>
        <p:spPr bwMode="auto">
          <a:xfrm>
            <a:off x="6948075" y="583074"/>
            <a:ext cx="1393112" cy="1217084"/>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8785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4A70-E6C8-4131-8ABE-868656A96131}"/>
              </a:ext>
            </a:extLst>
          </p:cNvPr>
          <p:cNvSpPr>
            <a:spLocks noGrp="1"/>
          </p:cNvSpPr>
          <p:nvPr>
            <p:ph type="title"/>
          </p:nvPr>
        </p:nvSpPr>
        <p:spPr>
          <a:xfrm>
            <a:off x="785497" y="299070"/>
            <a:ext cx="10515600" cy="1325563"/>
          </a:xfrm>
        </p:spPr>
        <p:txBody>
          <a:bodyPr/>
          <a:lstStyle/>
          <a:p>
            <a:r>
              <a:rPr lang="en-US" dirty="0"/>
              <a:t>Data at Rest Encryption Options</a:t>
            </a:r>
          </a:p>
        </p:txBody>
      </p:sp>
      <p:cxnSp>
        <p:nvCxnSpPr>
          <p:cNvPr id="3" name="Straight Connector 2">
            <a:extLst>
              <a:ext uri="{FF2B5EF4-FFF2-40B4-BE49-F238E27FC236}">
                <a16:creationId xmlns:a16="http://schemas.microsoft.com/office/drawing/2014/main" id="{409AC632-6F9F-40C4-B173-347BED6DCCCC}"/>
              </a:ext>
            </a:extLst>
          </p:cNvPr>
          <p:cNvCxnSpPr/>
          <p:nvPr/>
        </p:nvCxnSpPr>
        <p:spPr>
          <a:xfrm>
            <a:off x="6384435" y="2250910"/>
            <a:ext cx="0" cy="3781887"/>
          </a:xfrm>
          <a:prstGeom prst="line">
            <a:avLst/>
          </a:prstGeom>
          <a:noFill/>
          <a:ln w="38100" cap="flat" cmpd="sng" algn="ctr">
            <a:solidFill>
              <a:srgbClr val="FFC000"/>
            </a:solidFill>
            <a:prstDash val="solid"/>
            <a:miter lim="800000"/>
            <a:headEnd type="none"/>
            <a:tailEnd type="none"/>
          </a:ln>
          <a:effectLst/>
        </p:spPr>
      </p:cxnSp>
      <p:sp>
        <p:nvSpPr>
          <p:cNvPr id="4" name="Rectangle 3">
            <a:extLst>
              <a:ext uri="{FF2B5EF4-FFF2-40B4-BE49-F238E27FC236}">
                <a16:creationId xmlns:a16="http://schemas.microsoft.com/office/drawing/2014/main" id="{4E99F846-FC69-40D7-8A7C-7E78AABFCE09}"/>
              </a:ext>
            </a:extLst>
          </p:cNvPr>
          <p:cNvSpPr/>
          <p:nvPr/>
        </p:nvSpPr>
        <p:spPr>
          <a:xfrm>
            <a:off x="6660579" y="1918186"/>
            <a:ext cx="5343929" cy="4939814"/>
          </a:xfrm>
          <a:prstGeom prst="rect">
            <a:avLst/>
          </a:prstGeom>
        </p:spPr>
        <p:txBody>
          <a:bodyPr wrap="square">
            <a:spAutoFit/>
          </a:bodyPr>
          <a:lstStyle/>
          <a:p>
            <a:pPr>
              <a:spcAft>
                <a:spcPts val="612"/>
              </a:spcAft>
              <a:defRPr/>
            </a:pPr>
            <a:r>
              <a:rPr lang="en-US" b="1" dirty="0">
                <a:solidFill>
                  <a:schemeClr val="tx2"/>
                </a:solidFill>
              </a:rPr>
              <a:t>Microsoft:</a:t>
            </a:r>
          </a:p>
          <a:p>
            <a:pPr marL="241245" indent="-241245">
              <a:spcAft>
                <a:spcPts val="612"/>
              </a:spcAft>
              <a:buFont typeface="Arial" panose="020B0604020202020204" pitchFamily="34" charset="0"/>
              <a:buChar char="•"/>
              <a:defRPr/>
            </a:pPr>
            <a:r>
              <a:rPr lang="en-US" sz="1600" dirty="0">
                <a:solidFill>
                  <a:schemeClr val="tx2"/>
                </a:solidFill>
              </a:rPr>
              <a:t>Storage Service Encryption</a:t>
            </a:r>
          </a:p>
          <a:p>
            <a:pPr marL="707556" lvl="1" indent="-241245">
              <a:spcAft>
                <a:spcPts val="612"/>
              </a:spcAft>
              <a:buFont typeface="Arial" panose="020B0604020202020204" pitchFamily="34" charset="0"/>
              <a:buChar char="•"/>
              <a:defRPr/>
            </a:pPr>
            <a:r>
              <a:rPr lang="en-US" sz="1600" dirty="0">
                <a:solidFill>
                  <a:schemeClr val="tx2"/>
                </a:solidFill>
              </a:rPr>
              <a:t>Automatically encrypts customer data prior to persisting to storage and decrypts prior to retrieval</a:t>
            </a:r>
          </a:p>
          <a:p>
            <a:pPr marL="707556" lvl="1" indent="-241245">
              <a:spcAft>
                <a:spcPts val="612"/>
              </a:spcAft>
              <a:buFont typeface="Arial" panose="020B0604020202020204" pitchFamily="34" charset="0"/>
              <a:buChar char="•"/>
              <a:defRPr/>
            </a:pPr>
            <a:r>
              <a:rPr lang="en-US" sz="1600" dirty="0">
                <a:solidFill>
                  <a:schemeClr val="tx2"/>
                </a:solidFill>
              </a:rPr>
              <a:t>Microsoft manages encryption keys</a:t>
            </a:r>
          </a:p>
          <a:p>
            <a:pPr>
              <a:spcAft>
                <a:spcPts val="612"/>
              </a:spcAft>
              <a:defRPr/>
            </a:pPr>
            <a:r>
              <a:rPr lang="en-US" b="1" dirty="0">
                <a:solidFill>
                  <a:schemeClr val="tx2"/>
                </a:solidFill>
              </a:rPr>
              <a:t>Customers:</a:t>
            </a:r>
          </a:p>
          <a:p>
            <a:pPr marL="241245" indent="-241245">
              <a:spcAft>
                <a:spcPts val="612"/>
              </a:spcAft>
              <a:buFont typeface="Arial" panose="020B0604020202020204" pitchFamily="34" charset="0"/>
              <a:buChar char="•"/>
              <a:defRPr/>
            </a:pPr>
            <a:r>
              <a:rPr lang="en-US" sz="1600" dirty="0">
                <a:solidFill>
                  <a:schemeClr val="tx2"/>
                </a:solidFill>
              </a:rPr>
              <a:t>Azure VMs</a:t>
            </a:r>
          </a:p>
          <a:p>
            <a:pPr marL="707556" lvl="1" indent="-241245">
              <a:spcAft>
                <a:spcPts val="612"/>
              </a:spcAft>
              <a:buFont typeface="Arial" panose="020B0604020202020204" pitchFamily="34" charset="0"/>
              <a:buChar char="•"/>
              <a:defRPr/>
            </a:pPr>
            <a:r>
              <a:rPr lang="en-US" sz="1600" dirty="0">
                <a:solidFill>
                  <a:schemeClr val="tx2"/>
                </a:solidFill>
              </a:rPr>
              <a:t>Various services offer additional capabilities for securing data at rest</a:t>
            </a:r>
          </a:p>
          <a:p>
            <a:pPr marL="266655" indent="-241245">
              <a:spcAft>
                <a:spcPts val="612"/>
              </a:spcAft>
              <a:buFont typeface="Arial" panose="020B0604020202020204" pitchFamily="34" charset="0"/>
              <a:buChar char="•"/>
              <a:defRPr/>
            </a:pPr>
            <a:r>
              <a:rPr lang="en-US" sz="1600" dirty="0">
                <a:solidFill>
                  <a:schemeClr val="tx2"/>
                </a:solidFill>
              </a:rPr>
              <a:t>PaaS</a:t>
            </a:r>
          </a:p>
          <a:p>
            <a:pPr marL="732966" lvl="1" indent="-241245">
              <a:spcAft>
                <a:spcPts val="612"/>
              </a:spcAft>
              <a:buFont typeface="Arial" panose="020B0604020202020204" pitchFamily="34" charset="0"/>
              <a:buChar char="•"/>
              <a:defRPr/>
            </a:pPr>
            <a:r>
              <a:rPr lang="en-US" sz="1600" dirty="0">
                <a:solidFill>
                  <a:schemeClr val="tx2"/>
                </a:solidFill>
              </a:rPr>
              <a:t>Azure SQL Database supports TDE</a:t>
            </a:r>
          </a:p>
          <a:p>
            <a:pPr marL="275766" indent="-241245">
              <a:spcAft>
                <a:spcPts val="612"/>
              </a:spcAft>
              <a:buFont typeface="Arial" panose="020B0604020202020204" pitchFamily="34" charset="0"/>
              <a:buChar char="•"/>
              <a:defRPr/>
            </a:pPr>
            <a:r>
              <a:rPr lang="en-US" sz="1600" dirty="0">
                <a:solidFill>
                  <a:schemeClr val="tx2"/>
                </a:solidFill>
              </a:rPr>
              <a:t>Applications</a:t>
            </a:r>
          </a:p>
          <a:p>
            <a:pPr marL="732966" lvl="1" indent="-241245">
              <a:spcAft>
                <a:spcPts val="612"/>
              </a:spcAft>
              <a:buFont typeface="Arial" panose="020B0604020202020204" pitchFamily="34" charset="0"/>
              <a:buChar char="•"/>
              <a:defRPr/>
            </a:pPr>
            <a:r>
              <a:rPr lang="en-US" sz="1600" dirty="0">
                <a:solidFill>
                  <a:schemeClr val="tx2"/>
                </a:solidFill>
              </a:rPr>
              <a:t>Client Side encryption through .NET Crypto API</a:t>
            </a:r>
          </a:p>
          <a:p>
            <a:pPr marL="742950" lvl="1" indent="-241245">
              <a:spcAft>
                <a:spcPts val="612"/>
              </a:spcAft>
              <a:buFont typeface="Arial" panose="020B0604020202020204" pitchFamily="34" charset="0"/>
              <a:buChar char="•"/>
              <a:defRPr/>
            </a:pPr>
            <a:r>
              <a:rPr lang="en-US" sz="1600" dirty="0">
                <a:solidFill>
                  <a:schemeClr val="tx2"/>
                </a:solidFill>
              </a:rPr>
              <a:t>RMS Service and SDK for file encryption by your applications</a:t>
            </a:r>
          </a:p>
        </p:txBody>
      </p:sp>
      <p:grpSp>
        <p:nvGrpSpPr>
          <p:cNvPr id="5" name="Group 4">
            <a:extLst>
              <a:ext uri="{FF2B5EF4-FFF2-40B4-BE49-F238E27FC236}">
                <a16:creationId xmlns:a16="http://schemas.microsoft.com/office/drawing/2014/main" id="{E0DFE292-E0B6-4DAE-AF1A-449F77A28BE7}"/>
              </a:ext>
            </a:extLst>
          </p:cNvPr>
          <p:cNvGrpSpPr/>
          <p:nvPr/>
        </p:nvGrpSpPr>
        <p:grpSpPr>
          <a:xfrm>
            <a:off x="1358500" y="5480195"/>
            <a:ext cx="2520567" cy="1122963"/>
            <a:chOff x="1675848" y="4799655"/>
            <a:chExt cx="2471368" cy="1302204"/>
          </a:xfrm>
        </p:grpSpPr>
        <p:sp>
          <p:nvSpPr>
            <p:cNvPr id="6" name="Rectangle 5">
              <a:extLst>
                <a:ext uri="{FF2B5EF4-FFF2-40B4-BE49-F238E27FC236}">
                  <a16:creationId xmlns:a16="http://schemas.microsoft.com/office/drawing/2014/main" id="{60A0DC77-7B70-4750-A863-94EE36F79E50}"/>
                </a:ext>
              </a:extLst>
            </p:cNvPr>
            <p:cNvSpPr/>
            <p:nvPr/>
          </p:nvSpPr>
          <p:spPr>
            <a:xfrm>
              <a:off x="1675849" y="4802265"/>
              <a:ext cx="2465712" cy="12299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7" name="Rectangle 6">
              <a:extLst>
                <a:ext uri="{FF2B5EF4-FFF2-40B4-BE49-F238E27FC236}">
                  <a16:creationId xmlns:a16="http://schemas.microsoft.com/office/drawing/2014/main" id="{F1AB0220-F6B9-4B12-B835-2E916935C335}"/>
                </a:ext>
              </a:extLst>
            </p:cNvPr>
            <p:cNvSpPr/>
            <p:nvPr/>
          </p:nvSpPr>
          <p:spPr bwMode="auto">
            <a:xfrm>
              <a:off x="2879804" y="4948971"/>
              <a:ext cx="1267412" cy="1152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RMS SDK</a:t>
              </a:r>
            </a:p>
          </p:txBody>
        </p:sp>
        <p:pic>
          <p:nvPicPr>
            <p:cNvPr id="8" name="Picture 7">
              <a:extLst>
                <a:ext uri="{FF2B5EF4-FFF2-40B4-BE49-F238E27FC236}">
                  <a16:creationId xmlns:a16="http://schemas.microsoft.com/office/drawing/2014/main" id="{3360CE1F-C323-4F03-9FC9-B96B51127A25}"/>
                </a:ext>
              </a:extLst>
            </p:cNvPr>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86806" y="4980870"/>
              <a:ext cx="653410" cy="66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1F15C92-01A3-48C7-ADE2-8645DE01EB7C}"/>
                </a:ext>
              </a:extLst>
            </p:cNvPr>
            <p:cNvSpPr/>
            <p:nvPr/>
          </p:nvSpPr>
          <p:spPr bwMode="auto">
            <a:xfrm>
              <a:off x="1675848" y="4850261"/>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.NET Crypto</a:t>
              </a:r>
            </a:p>
          </p:txBody>
        </p:sp>
        <p:pic>
          <p:nvPicPr>
            <p:cNvPr id="10" name="Picture 9" descr="C:\Users\hannahr\Dropbox\MOD Servers Metro Icon Library\victor melniciuc\PNGs\Tech_Words\TechWords_06-13-12-Security.png">
              <a:extLst>
                <a:ext uri="{FF2B5EF4-FFF2-40B4-BE49-F238E27FC236}">
                  <a16:creationId xmlns:a16="http://schemas.microsoft.com/office/drawing/2014/main" id="{84D00C28-0131-4496-A6F2-155F0C2B0E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8368" y="4799655"/>
              <a:ext cx="1055061" cy="947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10F33C0-3E10-436F-90A6-F8FC4032FFF6}"/>
              </a:ext>
            </a:extLst>
          </p:cNvPr>
          <p:cNvGrpSpPr/>
          <p:nvPr/>
        </p:nvGrpSpPr>
        <p:grpSpPr>
          <a:xfrm>
            <a:off x="1453919" y="3033099"/>
            <a:ext cx="3463331" cy="1113803"/>
            <a:chOff x="1773525" y="1796569"/>
            <a:chExt cx="3395731" cy="1268797"/>
          </a:xfrm>
        </p:grpSpPr>
        <p:sp>
          <p:nvSpPr>
            <p:cNvPr id="12" name="Rectangle 11">
              <a:extLst>
                <a:ext uri="{FF2B5EF4-FFF2-40B4-BE49-F238E27FC236}">
                  <a16:creationId xmlns:a16="http://schemas.microsoft.com/office/drawing/2014/main" id="{87D669D5-7F85-46D3-839E-8D5F6E70DC2E}"/>
                </a:ext>
              </a:extLst>
            </p:cNvPr>
            <p:cNvSpPr/>
            <p:nvPr/>
          </p:nvSpPr>
          <p:spPr>
            <a:xfrm>
              <a:off x="1787074" y="1810119"/>
              <a:ext cx="3382182" cy="1255247"/>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13" name="Rectangle 12">
              <a:extLst>
                <a:ext uri="{FF2B5EF4-FFF2-40B4-BE49-F238E27FC236}">
                  <a16:creationId xmlns:a16="http://schemas.microsoft.com/office/drawing/2014/main" id="{16DDB516-9192-4464-8775-C0186DAC6AE5}"/>
                </a:ext>
              </a:extLst>
            </p:cNvPr>
            <p:cNvSpPr/>
            <p:nvPr/>
          </p:nvSpPr>
          <p:spPr bwMode="auto">
            <a:xfrm>
              <a:off x="1773525" y="1812057"/>
              <a:ext cx="1174634" cy="1232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TDE</a:t>
              </a:r>
            </a:p>
          </p:txBody>
        </p:sp>
        <p:sp>
          <p:nvSpPr>
            <p:cNvPr id="14" name="Freeform 70">
              <a:extLst>
                <a:ext uri="{FF2B5EF4-FFF2-40B4-BE49-F238E27FC236}">
                  <a16:creationId xmlns:a16="http://schemas.microsoft.com/office/drawing/2014/main" id="{631DF2CC-C138-4C13-9B9D-BF4FA41814EE}"/>
                </a:ext>
              </a:extLst>
            </p:cNvPr>
            <p:cNvSpPr>
              <a:spLocks noEditPoints="1"/>
            </p:cNvSpPr>
            <p:nvPr/>
          </p:nvSpPr>
          <p:spPr bwMode="auto">
            <a:xfrm flipH="1">
              <a:off x="2076289" y="2006984"/>
              <a:ext cx="564146" cy="570294"/>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505050"/>
                </a:solidFill>
              </a:endParaRPr>
            </a:p>
          </p:txBody>
        </p:sp>
        <p:sp>
          <p:nvSpPr>
            <p:cNvPr id="15" name="Freeform 67">
              <a:extLst>
                <a:ext uri="{FF2B5EF4-FFF2-40B4-BE49-F238E27FC236}">
                  <a16:creationId xmlns:a16="http://schemas.microsoft.com/office/drawing/2014/main" id="{EDE233B5-7BD7-4904-942A-22CEF1A096E8}"/>
                </a:ext>
              </a:extLst>
            </p:cNvPr>
            <p:cNvSpPr>
              <a:spLocks noEditPoints="1"/>
            </p:cNvSpPr>
            <p:nvPr/>
          </p:nvSpPr>
          <p:spPr bwMode="black">
            <a:xfrm>
              <a:off x="3249110" y="1956835"/>
              <a:ext cx="510623" cy="69029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32" dirty="0">
                <a:solidFill>
                  <a:prstClr val="black"/>
                </a:solidFill>
              </a:endParaRPr>
            </a:p>
          </p:txBody>
        </p:sp>
        <p:sp>
          <p:nvSpPr>
            <p:cNvPr id="16" name="Rectangle 15">
              <a:extLst>
                <a:ext uri="{FF2B5EF4-FFF2-40B4-BE49-F238E27FC236}">
                  <a16:creationId xmlns:a16="http://schemas.microsoft.com/office/drawing/2014/main" id="{8B085F3A-1F24-4B2D-8E42-B13D1807FEE5}"/>
                </a:ext>
              </a:extLst>
            </p:cNvPr>
            <p:cNvSpPr/>
            <p:nvPr/>
          </p:nvSpPr>
          <p:spPr bwMode="auto">
            <a:xfrm>
              <a:off x="3005984" y="1796569"/>
              <a:ext cx="1024666" cy="1261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Bitlocker</a:t>
              </a:r>
            </a:p>
          </p:txBody>
        </p:sp>
        <p:sp>
          <p:nvSpPr>
            <p:cNvPr id="17" name="Rectangle 16">
              <a:extLst>
                <a:ext uri="{FF2B5EF4-FFF2-40B4-BE49-F238E27FC236}">
                  <a16:creationId xmlns:a16="http://schemas.microsoft.com/office/drawing/2014/main" id="{9D0B70CF-D509-435D-9D36-37C3E6D8E6EB}"/>
                </a:ext>
              </a:extLst>
            </p:cNvPr>
            <p:cNvSpPr/>
            <p:nvPr/>
          </p:nvSpPr>
          <p:spPr bwMode="auto">
            <a:xfrm>
              <a:off x="4144590" y="1812055"/>
              <a:ext cx="1024666" cy="1240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Partners</a:t>
              </a:r>
            </a:p>
          </p:txBody>
        </p:sp>
        <p:pic>
          <p:nvPicPr>
            <p:cNvPr id="18" name="Picture 17">
              <a:extLst>
                <a:ext uri="{FF2B5EF4-FFF2-40B4-BE49-F238E27FC236}">
                  <a16:creationId xmlns:a16="http://schemas.microsoft.com/office/drawing/2014/main" id="{F845FAC4-1F17-4BB3-BFCA-E365AF8F3365}"/>
                </a:ext>
              </a:extLst>
            </p:cNvPr>
            <p:cNvPicPr>
              <a:picLocks noChangeAspect="1"/>
            </p:cNvPicPr>
            <p:nvPr/>
          </p:nvPicPr>
          <p:blipFill>
            <a:blip r:embed="rId4">
              <a:biLevel thresh="25000"/>
            </a:blip>
            <a:stretch>
              <a:fillRect/>
            </a:stretch>
          </p:blipFill>
          <p:spPr>
            <a:xfrm>
              <a:off x="4322092" y="1973071"/>
              <a:ext cx="620909" cy="638119"/>
            </a:xfrm>
            <a:prstGeom prst="rect">
              <a:avLst/>
            </a:prstGeom>
          </p:spPr>
        </p:pic>
      </p:grpSp>
      <p:sp>
        <p:nvSpPr>
          <p:cNvPr id="19" name="Rectangle 18">
            <a:extLst>
              <a:ext uri="{FF2B5EF4-FFF2-40B4-BE49-F238E27FC236}">
                <a16:creationId xmlns:a16="http://schemas.microsoft.com/office/drawing/2014/main" id="{C3B67939-CC6C-4D0F-8383-307DB83E331B}"/>
              </a:ext>
            </a:extLst>
          </p:cNvPr>
          <p:cNvSpPr/>
          <p:nvPr/>
        </p:nvSpPr>
        <p:spPr>
          <a:xfrm>
            <a:off x="204139" y="3044129"/>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20" name="Virtual Machines - Label">
            <a:extLst>
              <a:ext uri="{FF2B5EF4-FFF2-40B4-BE49-F238E27FC236}">
                <a16:creationId xmlns:a16="http://schemas.microsoft.com/office/drawing/2014/main" id="{7EAE6866-53F5-48DF-B06D-FE75B8AE32B3}"/>
              </a:ext>
            </a:extLst>
          </p:cNvPr>
          <p:cNvSpPr/>
          <p:nvPr/>
        </p:nvSpPr>
        <p:spPr bwMode="auto">
          <a:xfrm>
            <a:off x="211895" y="3012035"/>
            <a:ext cx="1279786" cy="1000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63399"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Virtual Machines</a:t>
            </a:r>
          </a:p>
        </p:txBody>
      </p:sp>
      <p:pic>
        <p:nvPicPr>
          <p:cNvPr id="21" name="Picture 20">
            <a:extLst>
              <a:ext uri="{FF2B5EF4-FFF2-40B4-BE49-F238E27FC236}">
                <a16:creationId xmlns:a16="http://schemas.microsoft.com/office/drawing/2014/main" id="{51B854B6-505B-47C4-B359-F05CF2D2E7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226" y="3226874"/>
            <a:ext cx="537479" cy="417997"/>
          </a:xfrm>
          <a:prstGeom prst="rect">
            <a:avLst/>
          </a:prstGeom>
          <a:noFill/>
          <a:ln>
            <a:noFill/>
          </a:ln>
        </p:spPr>
      </p:pic>
      <p:pic>
        <p:nvPicPr>
          <p:cNvPr id="22" name="Picture 21" descr="http://icons.iconarchive.com/icons/visualpharm/icons8-metro-style/512/Very-Basic-Lock-icon.png">
            <a:extLst>
              <a:ext uri="{FF2B5EF4-FFF2-40B4-BE49-F238E27FC236}">
                <a16:creationId xmlns:a16="http://schemas.microsoft.com/office/drawing/2014/main" id="{2FCD3235-B772-48E3-917D-171E5CC9D945}"/>
              </a:ext>
            </a:extLst>
          </p:cNvPr>
          <p:cNvPicPr>
            <a:picLocks noChangeAspect="1" noChangeArrowheads="1"/>
          </p:cNvPicPr>
          <p:nvPr/>
        </p:nvPicPr>
        <p:blipFill rotWithShape="1">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4443567" y="4471735"/>
            <a:ext cx="1357493" cy="174171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0ED68C02-342F-439D-94ED-512C9959E7FA}"/>
              </a:ext>
            </a:extLst>
          </p:cNvPr>
          <p:cNvSpPr/>
          <p:nvPr/>
        </p:nvSpPr>
        <p:spPr bwMode="auto">
          <a:xfrm>
            <a:off x="205074" y="5482456"/>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Applications</a:t>
            </a:r>
          </a:p>
        </p:txBody>
      </p:sp>
      <p:pic>
        <p:nvPicPr>
          <p:cNvPr id="24" name="Picture 23">
            <a:extLst>
              <a:ext uri="{FF2B5EF4-FFF2-40B4-BE49-F238E27FC236}">
                <a16:creationId xmlns:a16="http://schemas.microsoft.com/office/drawing/2014/main" id="{7D499B0B-64BE-4426-B057-6B46E679ED09}"/>
              </a:ext>
            </a:extLst>
          </p:cNvPr>
          <p:cNvPicPr>
            <a:picLocks noChangeAspect="1"/>
          </p:cNvPicPr>
          <p:nvPr/>
        </p:nvPicPr>
        <p:blipFill>
          <a:blip r:embed="rId8">
            <a:biLevel thresh="25000"/>
          </a:blip>
          <a:stretch>
            <a:fillRect/>
          </a:stretch>
        </p:blipFill>
        <p:spPr>
          <a:xfrm>
            <a:off x="496346" y="5607279"/>
            <a:ext cx="710099" cy="501654"/>
          </a:xfrm>
          <a:prstGeom prst="rect">
            <a:avLst/>
          </a:prstGeom>
        </p:spPr>
      </p:pic>
      <p:sp>
        <p:nvSpPr>
          <p:cNvPr id="25" name="Rectangle 24">
            <a:extLst>
              <a:ext uri="{FF2B5EF4-FFF2-40B4-BE49-F238E27FC236}">
                <a16:creationId xmlns:a16="http://schemas.microsoft.com/office/drawing/2014/main" id="{6A8CF895-BB48-4434-AD76-0069D19C066E}"/>
              </a:ext>
            </a:extLst>
          </p:cNvPr>
          <p:cNvSpPr/>
          <p:nvPr/>
        </p:nvSpPr>
        <p:spPr>
          <a:xfrm>
            <a:off x="204729" y="1813726"/>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90" dirty="0">
                <a:gradFill>
                  <a:gsLst>
                    <a:gs pos="0">
                      <a:srgbClr val="FFFFFF"/>
                    </a:gs>
                    <a:gs pos="100000">
                      <a:srgbClr val="FFFFFF"/>
                    </a:gs>
                  </a:gsLst>
                  <a:lin ang="5400000" scaled="0"/>
                </a:gradFill>
              </a:rPr>
              <a:t>Storage Account</a:t>
            </a:r>
          </a:p>
        </p:txBody>
      </p:sp>
      <p:pic>
        <p:nvPicPr>
          <p:cNvPr id="26" name="Picture 25">
            <a:extLst>
              <a:ext uri="{FF2B5EF4-FFF2-40B4-BE49-F238E27FC236}">
                <a16:creationId xmlns:a16="http://schemas.microsoft.com/office/drawing/2014/main" id="{B06B5576-8238-4AE6-B1B9-8274F63CA0DF}"/>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13620" y="1870531"/>
            <a:ext cx="780290" cy="780290"/>
          </a:xfrm>
          <a:prstGeom prst="rect">
            <a:avLst/>
          </a:prstGeom>
        </p:spPr>
      </p:pic>
      <p:sp>
        <p:nvSpPr>
          <p:cNvPr id="27" name="Rectangle 26">
            <a:extLst>
              <a:ext uri="{FF2B5EF4-FFF2-40B4-BE49-F238E27FC236}">
                <a16:creationId xmlns:a16="http://schemas.microsoft.com/office/drawing/2014/main" id="{F99B4A9F-99AB-44B4-B2D8-861A3D2205B2}"/>
              </a:ext>
            </a:extLst>
          </p:cNvPr>
          <p:cNvSpPr/>
          <p:nvPr/>
        </p:nvSpPr>
        <p:spPr bwMode="auto">
          <a:xfrm>
            <a:off x="1460364" y="1813725"/>
            <a:ext cx="1271958" cy="1100523"/>
          </a:xfrm>
          <a:prstGeom prst="rect">
            <a:avLst/>
          </a:prstGeom>
          <a:solidFill>
            <a:schemeClr val="accent6">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Storage Service Encryption</a:t>
            </a:r>
          </a:p>
        </p:txBody>
      </p:sp>
      <p:pic>
        <p:nvPicPr>
          <p:cNvPr id="28" name="Picture 27" descr="http://icons.iconarchive.com/icons/visualpharm/icons8-metro-style/512/Very-Basic-Lock-icon.png">
            <a:extLst>
              <a:ext uri="{FF2B5EF4-FFF2-40B4-BE49-F238E27FC236}">
                <a16:creationId xmlns:a16="http://schemas.microsoft.com/office/drawing/2014/main" id="{8814E8F7-BBC4-4372-B111-7CD20B0D6F7A}"/>
              </a:ext>
            </a:extLst>
          </p:cNvPr>
          <p:cNvPicPr>
            <a:picLocks noChangeAspect="1" noChangeArrowheads="1"/>
          </p:cNvPicPr>
          <p:nvPr/>
        </p:nvPicPr>
        <p:blipFill rotWithShape="1">
          <a:blip r:embed="rId10" cstate="print">
            <a:biLevel thresh="2500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1890691" y="1918186"/>
            <a:ext cx="396523" cy="50875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CE220A4-0720-4DAD-A9A8-A55E8F8ED0F7}"/>
              </a:ext>
            </a:extLst>
          </p:cNvPr>
          <p:cNvGrpSpPr/>
          <p:nvPr/>
        </p:nvGrpSpPr>
        <p:grpSpPr>
          <a:xfrm>
            <a:off x="1356701" y="4274359"/>
            <a:ext cx="1375622" cy="1161874"/>
            <a:chOff x="1675850" y="4802265"/>
            <a:chExt cx="1348771" cy="1347326"/>
          </a:xfrm>
        </p:grpSpPr>
        <p:sp>
          <p:nvSpPr>
            <p:cNvPr id="30" name="Rectangle 29">
              <a:extLst>
                <a:ext uri="{FF2B5EF4-FFF2-40B4-BE49-F238E27FC236}">
                  <a16:creationId xmlns:a16="http://schemas.microsoft.com/office/drawing/2014/main" id="{1EC2D412-3C99-438C-8F3D-A7CB814BB48D}"/>
                </a:ext>
              </a:extLst>
            </p:cNvPr>
            <p:cNvSpPr/>
            <p:nvPr/>
          </p:nvSpPr>
          <p:spPr>
            <a:xfrm>
              <a:off x="1675850" y="4802265"/>
              <a:ext cx="1348771" cy="1229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31" name="Rectangle 30">
              <a:extLst>
                <a:ext uri="{FF2B5EF4-FFF2-40B4-BE49-F238E27FC236}">
                  <a16:creationId xmlns:a16="http://schemas.microsoft.com/office/drawing/2014/main" id="{E292941A-E4CF-491A-A164-DB9FDB4CA25B}"/>
                </a:ext>
              </a:extLst>
            </p:cNvPr>
            <p:cNvSpPr/>
            <p:nvPr/>
          </p:nvSpPr>
          <p:spPr bwMode="auto">
            <a:xfrm>
              <a:off x="1763255" y="4907912"/>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DB TDE</a:t>
              </a:r>
            </a:p>
          </p:txBody>
        </p:sp>
      </p:grpSp>
      <p:sp>
        <p:nvSpPr>
          <p:cNvPr id="32" name="Rectangle 31">
            <a:extLst>
              <a:ext uri="{FF2B5EF4-FFF2-40B4-BE49-F238E27FC236}">
                <a16:creationId xmlns:a16="http://schemas.microsoft.com/office/drawing/2014/main" id="{C31870F6-CA37-4483-9271-43625A2E504A}"/>
              </a:ext>
            </a:extLst>
          </p:cNvPr>
          <p:cNvSpPr/>
          <p:nvPr/>
        </p:nvSpPr>
        <p:spPr bwMode="auto">
          <a:xfrm>
            <a:off x="203273" y="4274370"/>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PaaS</a:t>
            </a:r>
          </a:p>
        </p:txBody>
      </p:sp>
      <p:pic>
        <p:nvPicPr>
          <p:cNvPr id="33" name="Picture 32">
            <a:extLst>
              <a:ext uri="{FF2B5EF4-FFF2-40B4-BE49-F238E27FC236}">
                <a16:creationId xmlns:a16="http://schemas.microsoft.com/office/drawing/2014/main" id="{597373E7-CB3F-4CBC-8E83-443DB52EE106}"/>
              </a:ext>
            </a:extLst>
          </p:cNvPr>
          <p:cNvPicPr>
            <a:picLocks noChangeAspect="1"/>
          </p:cNvPicPr>
          <p:nvPr/>
        </p:nvPicPr>
        <p:blipFill>
          <a:blip r:embed="rId8">
            <a:biLevel thresh="25000"/>
          </a:blip>
          <a:stretch>
            <a:fillRect/>
          </a:stretch>
        </p:blipFill>
        <p:spPr>
          <a:xfrm>
            <a:off x="494545" y="4399193"/>
            <a:ext cx="710099" cy="501654"/>
          </a:xfrm>
          <a:prstGeom prst="rect">
            <a:avLst/>
          </a:prstGeom>
        </p:spPr>
      </p:pic>
      <p:pic>
        <p:nvPicPr>
          <p:cNvPr id="34" name="Picture 33">
            <a:extLst>
              <a:ext uri="{FF2B5EF4-FFF2-40B4-BE49-F238E27FC236}">
                <a16:creationId xmlns:a16="http://schemas.microsoft.com/office/drawing/2014/main" id="{FCFD90E8-6394-4417-BE9E-654E7E78C28E}"/>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821926" y="4429055"/>
            <a:ext cx="564541" cy="564541"/>
          </a:xfrm>
          <a:prstGeom prst="rect">
            <a:avLst/>
          </a:prstGeom>
        </p:spPr>
      </p:pic>
    </p:spTree>
    <p:extLst>
      <p:ext uri="{BB962C8B-B14F-4D97-AF65-F5344CB8AC3E}">
        <p14:creationId xmlns:p14="http://schemas.microsoft.com/office/powerpoint/2010/main" val="1243216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C34C0D-1FC4-4AA1-B29F-4991020A1DCE}"/>
              </a:ext>
            </a:extLst>
          </p:cNvPr>
          <p:cNvSpPr>
            <a:spLocks noGrp="1"/>
          </p:cNvSpPr>
          <p:nvPr>
            <p:ph type="body" sz="quarter" idx="10"/>
          </p:nvPr>
        </p:nvSpPr>
        <p:spPr>
          <a:xfrm>
            <a:off x="560836" y="1535268"/>
            <a:ext cx="6575688" cy="4676346"/>
          </a:xfrm>
        </p:spPr>
        <p:txBody>
          <a:bodyPr>
            <a:normAutofit fontScale="92500" lnSpcReduction="10000"/>
          </a:bodyPr>
          <a:lstStyle/>
          <a:p>
            <a:r>
              <a:rPr lang="en-US" sz="3200" dirty="0"/>
              <a:t>Stored Access Policies</a:t>
            </a:r>
          </a:p>
          <a:p>
            <a:pPr marL="457200" indent="-457200">
              <a:buFont typeface="Arial" panose="020B0604020202020204" pitchFamily="34" charset="0"/>
              <a:buChar char="•"/>
            </a:pPr>
            <a:r>
              <a:rPr lang="en-US" sz="3200" dirty="0"/>
              <a:t>Supports revocation</a:t>
            </a:r>
          </a:p>
          <a:p>
            <a:pPr marL="457200" indent="-457200">
              <a:buFont typeface="Arial" panose="020B0604020202020204" pitchFamily="34" charset="0"/>
              <a:buChar char="•"/>
            </a:pPr>
            <a:r>
              <a:rPr lang="en-US" sz="3200" dirty="0"/>
              <a:t>Expiration Date</a:t>
            </a:r>
          </a:p>
          <a:p>
            <a:pPr marL="457200" indent="-457200">
              <a:buFont typeface="Arial" panose="020B0604020202020204" pitchFamily="34" charset="0"/>
              <a:buChar char="•"/>
            </a:pPr>
            <a:r>
              <a:rPr lang="en-US" sz="3200" dirty="0"/>
              <a:t>Permissions (Write, Read, Delete, List)</a:t>
            </a:r>
          </a:p>
          <a:p>
            <a:pPr marL="457200" indent="-457200">
              <a:buFont typeface="Arial" panose="020B0604020202020204" pitchFamily="34" charset="0"/>
              <a:buChar char="•"/>
            </a:pPr>
            <a:r>
              <a:rPr lang="en-US" sz="3200" dirty="0"/>
              <a:t>Not supported for Account SAS</a:t>
            </a:r>
          </a:p>
          <a:p>
            <a:r>
              <a:rPr lang="en-US" sz="3200" dirty="0"/>
              <a:t>Azure Storage Best Practices</a:t>
            </a:r>
          </a:p>
          <a:p>
            <a:pPr marL="457200" indent="-457200">
              <a:buFont typeface="Arial" panose="020B0604020202020204" pitchFamily="34" charset="0"/>
              <a:buChar char="•"/>
            </a:pPr>
            <a:r>
              <a:rPr lang="en-US" dirty="0"/>
              <a:t>Rolling keys updates</a:t>
            </a:r>
          </a:p>
          <a:p>
            <a:pPr marL="457200" indent="-457200">
              <a:buFont typeface="Arial" panose="020B0604020202020204" pitchFamily="34" charset="0"/>
              <a:buChar char="•"/>
            </a:pPr>
            <a:r>
              <a:rPr lang="en-US" dirty="0"/>
              <a:t>Implement Shared Access Signatures (SAS)</a:t>
            </a:r>
          </a:p>
          <a:p>
            <a:endParaRPr lang="en-US" dirty="0"/>
          </a:p>
        </p:txBody>
      </p:sp>
      <p:sp>
        <p:nvSpPr>
          <p:cNvPr id="3" name="Title 2">
            <a:extLst>
              <a:ext uri="{FF2B5EF4-FFF2-40B4-BE49-F238E27FC236}">
                <a16:creationId xmlns:a16="http://schemas.microsoft.com/office/drawing/2014/main" id="{7B3226F6-14BB-4157-86E2-6308A909A119}"/>
              </a:ext>
            </a:extLst>
          </p:cNvPr>
          <p:cNvSpPr>
            <a:spLocks noGrp="1"/>
          </p:cNvSpPr>
          <p:nvPr>
            <p:ph type="title"/>
          </p:nvPr>
        </p:nvSpPr>
        <p:spPr/>
        <p:txBody>
          <a:bodyPr/>
          <a:lstStyle/>
          <a:p>
            <a:r>
              <a:rPr lang="en-US" dirty="0"/>
              <a:t>Controlling Access to Azure Storage</a:t>
            </a:r>
          </a:p>
        </p:txBody>
      </p:sp>
      <p:pic>
        <p:nvPicPr>
          <p:cNvPr id="4" name="Picture 3">
            <a:extLst>
              <a:ext uri="{FF2B5EF4-FFF2-40B4-BE49-F238E27FC236}">
                <a16:creationId xmlns:a16="http://schemas.microsoft.com/office/drawing/2014/main" id="{9CE29D90-DA4D-4E7D-812A-D0DE640B4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327" y="2505557"/>
            <a:ext cx="2404345" cy="2404345"/>
          </a:xfrm>
          <a:prstGeom prst="rect">
            <a:avLst/>
          </a:prstGeom>
        </p:spPr>
      </p:pic>
      <p:pic>
        <p:nvPicPr>
          <p:cNvPr id="5" name="Picture 4">
            <a:extLst>
              <a:ext uri="{FF2B5EF4-FFF2-40B4-BE49-F238E27FC236}">
                <a16:creationId xmlns:a16="http://schemas.microsoft.com/office/drawing/2014/main" id="{503A7138-ABD6-4E38-96AD-22893F20E7B3}"/>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3341" y="4394293"/>
            <a:ext cx="780290" cy="780290"/>
          </a:xfrm>
          <a:prstGeom prst="rect">
            <a:avLst/>
          </a:prstGeom>
        </p:spPr>
      </p:pic>
      <p:pic>
        <p:nvPicPr>
          <p:cNvPr id="7" name="Picture 6">
            <a:extLst>
              <a:ext uri="{FF2B5EF4-FFF2-40B4-BE49-F238E27FC236}">
                <a16:creationId xmlns:a16="http://schemas.microsoft.com/office/drawing/2014/main" id="{7E40D51F-B17F-4C4A-9E58-8A667A15BCD9}"/>
              </a:ext>
            </a:extLst>
          </p:cNvPr>
          <p:cNvPicPr>
            <a:picLocks noChangeAspect="1"/>
          </p:cNvPicPr>
          <p:nvPr/>
        </p:nvPicPr>
        <p:blipFill>
          <a:blip r:embed="rId4">
            <a:duotone>
              <a:prstClr val="black"/>
              <a:schemeClr val="accent6">
                <a:tint val="45000"/>
                <a:satMod val="400000"/>
              </a:schemeClr>
            </a:duotone>
          </a:blip>
          <a:stretch>
            <a:fillRect/>
          </a:stretch>
        </p:blipFill>
        <p:spPr>
          <a:xfrm>
            <a:off x="10573509" y="1882012"/>
            <a:ext cx="780290" cy="780290"/>
          </a:xfrm>
          <a:prstGeom prst="rect">
            <a:avLst/>
          </a:prstGeom>
        </p:spPr>
      </p:pic>
    </p:spTree>
    <p:extLst>
      <p:ext uri="{BB962C8B-B14F-4D97-AF65-F5344CB8AC3E}">
        <p14:creationId xmlns:p14="http://schemas.microsoft.com/office/powerpoint/2010/main" val="762925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68BEC-1A2B-4549-9375-2C9C51BF3BD5}"/>
              </a:ext>
            </a:extLst>
          </p:cNvPr>
          <p:cNvSpPr>
            <a:spLocks noGrp="1"/>
          </p:cNvSpPr>
          <p:nvPr>
            <p:ph type="body" sz="quarter" idx="10"/>
          </p:nvPr>
        </p:nvSpPr>
        <p:spPr>
          <a:xfrm>
            <a:off x="4921503" y="1452825"/>
            <a:ext cx="6943926" cy="4913064"/>
          </a:xfrm>
          <a:solidFill>
            <a:schemeClr val="accent6"/>
          </a:solidFill>
        </p:spPr>
        <p:txBody>
          <a:bodyPr>
            <a:normAutofit/>
          </a:bodyPr>
          <a:lstStyle/>
          <a:p>
            <a:pPr marL="457200" indent="-457200">
              <a:buFont typeface="Arial" panose="020B0604020202020204" pitchFamily="34" charset="0"/>
              <a:buChar char="•"/>
            </a:pPr>
            <a:r>
              <a:rPr lang="en-US" sz="3100" dirty="0">
                <a:solidFill>
                  <a:schemeClr val="bg1"/>
                </a:solidFill>
              </a:rPr>
              <a:t>Service Encrypts Data Automatically using Microsoft Managed Keys</a:t>
            </a:r>
          </a:p>
          <a:p>
            <a:pPr marL="681297" lvl="2" indent="-457200">
              <a:buFont typeface="Arial" panose="020B0604020202020204" pitchFamily="34" charset="0"/>
              <a:buChar char="•"/>
            </a:pPr>
            <a:r>
              <a:rPr lang="en-US" sz="2300" dirty="0">
                <a:solidFill>
                  <a:schemeClr val="bg1"/>
                </a:solidFill>
              </a:rPr>
              <a:t>Blobs, Tables, Files, and Queues</a:t>
            </a:r>
          </a:p>
          <a:p>
            <a:pPr marL="681297" lvl="2" indent="-457200">
              <a:buFont typeface="Arial" panose="020B0604020202020204" pitchFamily="34" charset="0"/>
              <a:buChar char="•"/>
            </a:pPr>
            <a:endParaRPr lang="en-US" sz="2300" dirty="0">
              <a:solidFill>
                <a:schemeClr val="bg1"/>
              </a:solidFill>
            </a:endParaRPr>
          </a:p>
          <a:p>
            <a:pPr marL="457200" indent="-457200">
              <a:buFont typeface="Arial" panose="020B0604020202020204" pitchFamily="34" charset="0"/>
              <a:buChar char="•"/>
            </a:pPr>
            <a:r>
              <a:rPr lang="en-US" sz="3100" dirty="0">
                <a:solidFill>
                  <a:schemeClr val="bg1"/>
                </a:solidFill>
              </a:rPr>
              <a:t>Transparent encryption using AES 256-bit cipher</a:t>
            </a:r>
          </a:p>
          <a:p>
            <a:pPr marL="457200" indent="-457200">
              <a:buFont typeface="Arial" panose="020B0604020202020204" pitchFamily="34" charset="0"/>
              <a:buChar char="•"/>
            </a:pPr>
            <a:endParaRPr lang="en-US" sz="3100" dirty="0">
              <a:solidFill>
                <a:schemeClr val="bg1"/>
              </a:solidFill>
            </a:endParaRPr>
          </a:p>
          <a:p>
            <a:pPr marL="457200" indent="-457200">
              <a:buFont typeface="Arial" panose="020B0604020202020204" pitchFamily="34" charset="0"/>
              <a:buChar char="•"/>
            </a:pPr>
            <a:r>
              <a:rPr lang="en-US" sz="3100" dirty="0">
                <a:solidFill>
                  <a:schemeClr val="bg1"/>
                </a:solidFill>
              </a:rPr>
              <a:t>Can also bring your own keys</a:t>
            </a:r>
          </a:p>
          <a:p>
            <a:pPr marL="457200" indent="-457200">
              <a:buFont typeface="Arial" panose="020B0604020202020204" pitchFamily="34" charset="0"/>
              <a:buChar char="•"/>
            </a:pPr>
            <a:endParaRPr lang="en-US" sz="3100" dirty="0">
              <a:solidFill>
                <a:schemeClr val="bg1"/>
              </a:solidFill>
            </a:endParaRPr>
          </a:p>
          <a:p>
            <a:pPr marL="457200" indent="-457200">
              <a:buFont typeface="Arial" panose="020B0604020202020204" pitchFamily="34" charset="0"/>
              <a:buChar char="•"/>
            </a:pPr>
            <a:endParaRPr lang="en-US" sz="3100" dirty="0">
              <a:solidFill>
                <a:schemeClr val="bg1"/>
              </a:solidFill>
            </a:endParaRPr>
          </a:p>
        </p:txBody>
      </p:sp>
      <p:sp>
        <p:nvSpPr>
          <p:cNvPr id="3" name="Title 2">
            <a:extLst>
              <a:ext uri="{FF2B5EF4-FFF2-40B4-BE49-F238E27FC236}">
                <a16:creationId xmlns:a16="http://schemas.microsoft.com/office/drawing/2014/main" id="{99C3D108-8AB5-437D-936E-F627AF20BFD3}"/>
              </a:ext>
            </a:extLst>
          </p:cNvPr>
          <p:cNvSpPr>
            <a:spLocks noGrp="1"/>
          </p:cNvSpPr>
          <p:nvPr>
            <p:ph type="title"/>
          </p:nvPr>
        </p:nvSpPr>
        <p:spPr/>
        <p:txBody>
          <a:bodyPr/>
          <a:lstStyle/>
          <a:p>
            <a:r>
              <a:rPr lang="en-US" dirty="0"/>
              <a:t>Azure Storage Service Encryption</a:t>
            </a:r>
          </a:p>
        </p:txBody>
      </p:sp>
      <p:pic>
        <p:nvPicPr>
          <p:cNvPr id="5" name="Picture 4">
            <a:extLst>
              <a:ext uri="{FF2B5EF4-FFF2-40B4-BE49-F238E27FC236}">
                <a16:creationId xmlns:a16="http://schemas.microsoft.com/office/drawing/2014/main" id="{FA25DCE9-3881-487A-9B88-476996472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756" y="2614415"/>
            <a:ext cx="2404345" cy="2404345"/>
          </a:xfrm>
          <a:prstGeom prst="rect">
            <a:avLst/>
          </a:prstGeom>
        </p:spPr>
      </p:pic>
      <p:pic>
        <p:nvPicPr>
          <p:cNvPr id="6" name="Picture 5">
            <a:extLst>
              <a:ext uri="{FF2B5EF4-FFF2-40B4-BE49-F238E27FC236}">
                <a16:creationId xmlns:a16="http://schemas.microsoft.com/office/drawing/2014/main" id="{85CE2BBB-6EFC-493B-B209-889CD0B8D03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1495" y="1999437"/>
            <a:ext cx="780290" cy="780290"/>
          </a:xfrm>
          <a:prstGeom prst="rect">
            <a:avLst/>
          </a:prstGeom>
        </p:spPr>
      </p:pic>
    </p:spTree>
    <p:extLst>
      <p:ext uri="{BB962C8B-B14F-4D97-AF65-F5344CB8AC3E}">
        <p14:creationId xmlns:p14="http://schemas.microsoft.com/office/powerpoint/2010/main" val="171648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593878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Azure SQL Database</a:t>
            </a:r>
          </a:p>
        </p:txBody>
      </p:sp>
      <p:pic>
        <p:nvPicPr>
          <p:cNvPr id="4" name="Picture 3">
            <a:extLst>
              <a:ext uri="{FF2B5EF4-FFF2-40B4-BE49-F238E27FC236}">
                <a16:creationId xmlns:a16="http://schemas.microsoft.com/office/drawing/2014/main" id="{D42C70BB-AC16-4F12-B0B7-A6447856C991}"/>
              </a:ext>
            </a:extLst>
          </p:cNvPr>
          <p:cNvPicPr>
            <a:picLocks noChangeAspect="1"/>
          </p:cNvPicPr>
          <p:nvPr/>
        </p:nvPicPr>
        <p:blipFill>
          <a:blip r:embed="rId2"/>
          <a:stretch>
            <a:fillRect/>
          </a:stretch>
        </p:blipFill>
        <p:spPr>
          <a:xfrm>
            <a:off x="7861913" y="2104163"/>
            <a:ext cx="2649674" cy="2649674"/>
          </a:xfrm>
          <a:prstGeom prst="rect">
            <a:avLst/>
          </a:prstGeom>
        </p:spPr>
      </p:pic>
      <p:sp>
        <p:nvSpPr>
          <p:cNvPr id="6" name="TextBox 5">
            <a:extLst>
              <a:ext uri="{FF2B5EF4-FFF2-40B4-BE49-F238E27FC236}">
                <a16:creationId xmlns:a16="http://schemas.microsoft.com/office/drawing/2014/main" id="{069A50D2-D860-4F2B-A8EC-E5EFDE9FCB87}"/>
              </a:ext>
            </a:extLst>
          </p:cNvPr>
          <p:cNvSpPr txBox="1"/>
          <p:nvPr/>
        </p:nvSpPr>
        <p:spPr>
          <a:xfrm>
            <a:off x="604064" y="1690688"/>
            <a:ext cx="4937760" cy="4678204"/>
          </a:xfrm>
          <a:prstGeom prst="rect">
            <a:avLst/>
          </a:prstGeom>
          <a:noFill/>
        </p:spPr>
        <p:txBody>
          <a:bodyPr wrap="square" rtlCol="0">
            <a:spAutoFit/>
          </a:bodyPr>
          <a:lstStyle/>
          <a:p>
            <a:r>
              <a:rPr lang="en-US" sz="2800" dirty="0">
                <a:solidFill>
                  <a:schemeClr val="bg1"/>
                </a:solidFill>
              </a:rPr>
              <a:t>Delivers </a:t>
            </a:r>
            <a:r>
              <a:rPr lang="en-US" sz="2800" b="1" dirty="0">
                <a:solidFill>
                  <a:schemeClr val="bg1"/>
                </a:solidFill>
              </a:rPr>
              <a:t>Database-as-a-Service</a:t>
            </a:r>
            <a:r>
              <a:rPr lang="en-US" sz="2800" dirty="0">
                <a:solidFill>
                  <a:schemeClr val="bg1"/>
                </a:solidFill>
              </a:rPr>
              <a:t> functionality, based on SQL Server and hosted in Microsoft Azure</a:t>
            </a:r>
          </a:p>
          <a:p>
            <a:pPr lvl="1"/>
            <a:endParaRPr lang="en-US" sz="2800" dirty="0">
              <a:solidFill>
                <a:schemeClr val="bg1"/>
              </a:solidFill>
            </a:endParaRPr>
          </a:p>
          <a:p>
            <a:r>
              <a:rPr lang="en-US" sz="2800" b="1" dirty="0">
                <a:solidFill>
                  <a:schemeClr val="bg1"/>
                </a:solidFill>
              </a:rPr>
              <a:t>Predictable</a:t>
            </a:r>
            <a:r>
              <a:rPr lang="en-US" sz="2800" dirty="0">
                <a:solidFill>
                  <a:schemeClr val="bg1"/>
                </a:solidFill>
              </a:rPr>
              <a:t> performance, scalability, business continuity, elastic scale, data protection, minimal administration, and familiar tools</a:t>
            </a:r>
          </a:p>
          <a:p>
            <a:endParaRPr lang="en-US" dirty="0"/>
          </a:p>
        </p:txBody>
      </p:sp>
    </p:spTree>
    <p:extLst>
      <p:ext uri="{BB962C8B-B14F-4D97-AF65-F5344CB8AC3E}">
        <p14:creationId xmlns:p14="http://schemas.microsoft.com/office/powerpoint/2010/main" val="3526523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Access to Azure SQL DB</a:t>
            </a:r>
          </a:p>
        </p:txBody>
      </p:sp>
      <p:sp>
        <p:nvSpPr>
          <p:cNvPr id="9" name="TextBox 8"/>
          <p:cNvSpPr txBox="1"/>
          <p:nvPr/>
        </p:nvSpPr>
        <p:spPr>
          <a:xfrm>
            <a:off x="475707" y="2082211"/>
            <a:ext cx="8192191" cy="3748719"/>
          </a:xfrm>
          <a:prstGeom prst="rect">
            <a:avLst/>
          </a:prstGeom>
          <a:solidFill>
            <a:schemeClr val="accent1"/>
          </a:solidFill>
        </p:spPr>
        <p:txBody>
          <a:bodyPr wrap="square" lIns="182880" tIns="182880" rIns="182880" bIns="182880" rtlCol="0">
            <a:spAutoFit/>
          </a:bodyPr>
          <a:lstStyle/>
          <a:p>
            <a:pPr marL="571500" indent="-571500">
              <a:lnSpc>
                <a:spcPct val="90000"/>
              </a:lnSpc>
              <a:spcBef>
                <a:spcPct val="20000"/>
              </a:spcBef>
              <a:buSzPct val="80000"/>
              <a:buFont typeface="Arial" panose="020B0604020202020204" pitchFamily="34" charset="0"/>
              <a:buChar char="•"/>
            </a:pPr>
            <a:r>
              <a:rPr lang="en-US" sz="3600" dirty="0">
                <a:solidFill>
                  <a:schemeClr val="bg1"/>
                </a:solidFill>
              </a:rPr>
              <a:t>Firewall rules</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Server level rules apply to all databases on the server even if they have database firewall rules</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Database level rules are database specific and are stored within the database and are maintained across geo-replication</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Server rule “Allow Azure Services” allows for any connection coming from Azure, even from other subscriptions</a:t>
            </a:r>
            <a:endParaRPr lang="en-US" sz="2000" dirty="0">
              <a:solidFill>
                <a:schemeClr val="bg1"/>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4227" y="3053640"/>
            <a:ext cx="1805860" cy="1805860"/>
          </a:xfrm>
          <a:prstGeom prst="rect">
            <a:avLst/>
          </a:prstGeom>
        </p:spPr>
      </p:pic>
    </p:spTree>
    <p:extLst>
      <p:ext uri="{BB962C8B-B14F-4D97-AF65-F5344CB8AC3E}">
        <p14:creationId xmlns:p14="http://schemas.microsoft.com/office/powerpoint/2010/main" val="34690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From infrastructure to innovation</a:t>
            </a:r>
          </a:p>
        </p:txBody>
      </p:sp>
      <p:grpSp>
        <p:nvGrpSpPr>
          <p:cNvPr id="5" name="Group 74">
            <a:extLst>
              <a:ext uri="{FF2B5EF4-FFF2-40B4-BE49-F238E27FC236}">
                <a16:creationId xmlns:a16="http://schemas.microsoft.com/office/drawing/2014/main" id="{BDD44E21-F0FE-4455-9961-9BD954C0C6E2}"/>
              </a:ext>
            </a:extLst>
          </p:cNvPr>
          <p:cNvGrpSpPr>
            <a:grpSpLocks noChangeAspect="1"/>
          </p:cNvGrpSpPr>
          <p:nvPr/>
        </p:nvGrpSpPr>
        <p:grpSpPr bwMode="auto">
          <a:xfrm>
            <a:off x="789045" y="4991039"/>
            <a:ext cx="1487488" cy="828675"/>
            <a:chOff x="2910" y="1139"/>
            <a:chExt cx="937" cy="522"/>
          </a:xfrm>
        </p:grpSpPr>
        <p:sp>
          <p:nvSpPr>
            <p:cNvPr id="6" name="Freeform 75">
              <a:extLst>
                <a:ext uri="{FF2B5EF4-FFF2-40B4-BE49-F238E27FC236}">
                  <a16:creationId xmlns:a16="http://schemas.microsoft.com/office/drawing/2014/main" id="{EBABAF75-009C-4348-BE67-340DDBF3725F}"/>
                </a:ext>
              </a:extLst>
            </p:cNvPr>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6">
              <a:extLst>
                <a:ext uri="{FF2B5EF4-FFF2-40B4-BE49-F238E27FC236}">
                  <a16:creationId xmlns:a16="http://schemas.microsoft.com/office/drawing/2014/main" id="{272253E2-97EC-4B1E-8400-E896AA5616BE}"/>
                </a:ext>
              </a:extLst>
            </p:cNvPr>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7">
              <a:extLst>
                <a:ext uri="{FF2B5EF4-FFF2-40B4-BE49-F238E27FC236}">
                  <a16:creationId xmlns:a16="http://schemas.microsoft.com/office/drawing/2014/main" id="{99271C65-7D8F-4D27-885E-EF90A9FA387B}"/>
                </a:ext>
              </a:extLst>
            </p:cNvPr>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8">
              <a:extLst>
                <a:ext uri="{FF2B5EF4-FFF2-40B4-BE49-F238E27FC236}">
                  <a16:creationId xmlns:a16="http://schemas.microsoft.com/office/drawing/2014/main" id="{ED8E9157-0C63-420B-B9A8-28B019BC4DD9}"/>
                </a:ext>
              </a:extLst>
            </p:cNvPr>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9">
              <a:extLst>
                <a:ext uri="{FF2B5EF4-FFF2-40B4-BE49-F238E27FC236}">
                  <a16:creationId xmlns:a16="http://schemas.microsoft.com/office/drawing/2014/main" id="{04CB3F8E-E88F-4D47-90F7-1C09BE399B58}"/>
                </a:ext>
              </a:extLst>
            </p:cNvPr>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0">
              <a:extLst>
                <a:ext uri="{FF2B5EF4-FFF2-40B4-BE49-F238E27FC236}">
                  <a16:creationId xmlns:a16="http://schemas.microsoft.com/office/drawing/2014/main" id="{7A1AFDD9-0C4E-4E3A-B598-411FAC470146}"/>
                </a:ext>
              </a:extLst>
            </p:cNvPr>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1">
              <a:extLst>
                <a:ext uri="{FF2B5EF4-FFF2-40B4-BE49-F238E27FC236}">
                  <a16:creationId xmlns:a16="http://schemas.microsoft.com/office/drawing/2014/main" id="{6DC6F9F5-287A-40C3-8FD2-97AA8BB99BB1}"/>
                </a:ext>
              </a:extLst>
            </p:cNvPr>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2">
              <a:extLst>
                <a:ext uri="{FF2B5EF4-FFF2-40B4-BE49-F238E27FC236}">
                  <a16:creationId xmlns:a16="http://schemas.microsoft.com/office/drawing/2014/main" id="{044F6E3D-2C1B-4EA6-9E6B-D140B91AEEC5}"/>
                </a:ext>
              </a:extLst>
            </p:cNvPr>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3">
              <a:extLst>
                <a:ext uri="{FF2B5EF4-FFF2-40B4-BE49-F238E27FC236}">
                  <a16:creationId xmlns:a16="http://schemas.microsoft.com/office/drawing/2014/main" id="{05438FD1-C55E-469F-B82C-DA36D07E8904}"/>
                </a:ext>
              </a:extLst>
            </p:cNvPr>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4">
              <a:extLst>
                <a:ext uri="{FF2B5EF4-FFF2-40B4-BE49-F238E27FC236}">
                  <a16:creationId xmlns:a16="http://schemas.microsoft.com/office/drawing/2014/main" id="{AE733F99-8E31-47A2-96C1-A513B937F22A}"/>
                </a:ext>
              </a:extLst>
            </p:cNvPr>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5">
              <a:extLst>
                <a:ext uri="{FF2B5EF4-FFF2-40B4-BE49-F238E27FC236}">
                  <a16:creationId xmlns:a16="http://schemas.microsoft.com/office/drawing/2014/main" id="{D5EF42A1-AB25-4FD2-BEFA-5997F79F0C84}"/>
                </a:ext>
              </a:extLst>
            </p:cNvPr>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86">
              <a:extLst>
                <a:ext uri="{FF2B5EF4-FFF2-40B4-BE49-F238E27FC236}">
                  <a16:creationId xmlns:a16="http://schemas.microsoft.com/office/drawing/2014/main" id="{B26F7564-56DE-44CC-8731-A08215AF3DA1}"/>
                </a:ext>
              </a:extLst>
            </p:cNvPr>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87">
              <a:extLst>
                <a:ext uri="{FF2B5EF4-FFF2-40B4-BE49-F238E27FC236}">
                  <a16:creationId xmlns:a16="http://schemas.microsoft.com/office/drawing/2014/main" id="{715D0C2E-7F2B-4221-953A-1BF2169E124B}"/>
                </a:ext>
              </a:extLst>
            </p:cNvPr>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8">
              <a:extLst>
                <a:ext uri="{FF2B5EF4-FFF2-40B4-BE49-F238E27FC236}">
                  <a16:creationId xmlns:a16="http://schemas.microsoft.com/office/drawing/2014/main" id="{852D93FD-B753-4FEF-AC85-421D3032AD77}"/>
                </a:ext>
              </a:extLst>
            </p:cNvPr>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9">
              <a:extLst>
                <a:ext uri="{FF2B5EF4-FFF2-40B4-BE49-F238E27FC236}">
                  <a16:creationId xmlns:a16="http://schemas.microsoft.com/office/drawing/2014/main" id="{C942738D-06DC-4F76-BB8A-5AFEE3DA5BD1}"/>
                </a:ext>
              </a:extLst>
            </p:cNvPr>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a:extLst>
                <a:ext uri="{FF2B5EF4-FFF2-40B4-BE49-F238E27FC236}">
                  <a16:creationId xmlns:a16="http://schemas.microsoft.com/office/drawing/2014/main" id="{BA2C39DA-66F4-481A-B7BD-E30A8F87DEC5}"/>
                </a:ext>
              </a:extLst>
            </p:cNvPr>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91">
              <a:extLst>
                <a:ext uri="{FF2B5EF4-FFF2-40B4-BE49-F238E27FC236}">
                  <a16:creationId xmlns:a16="http://schemas.microsoft.com/office/drawing/2014/main" id="{98D6EF53-9F35-4848-97CA-A8797D87A2A3}"/>
                </a:ext>
              </a:extLst>
            </p:cNvPr>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92">
              <a:extLst>
                <a:ext uri="{FF2B5EF4-FFF2-40B4-BE49-F238E27FC236}">
                  <a16:creationId xmlns:a16="http://schemas.microsoft.com/office/drawing/2014/main" id="{A96FDAD6-75D9-4CC5-98D6-8A204C85D17E}"/>
                </a:ext>
              </a:extLst>
            </p:cNvPr>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93">
              <a:extLst>
                <a:ext uri="{FF2B5EF4-FFF2-40B4-BE49-F238E27FC236}">
                  <a16:creationId xmlns:a16="http://schemas.microsoft.com/office/drawing/2014/main" id="{7F361EFD-A244-4A18-A66A-981B25C295DC}"/>
                </a:ext>
              </a:extLst>
            </p:cNvPr>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a:extLst>
                <a:ext uri="{FF2B5EF4-FFF2-40B4-BE49-F238E27FC236}">
                  <a16:creationId xmlns:a16="http://schemas.microsoft.com/office/drawing/2014/main" id="{62CE72AB-F88D-4A3A-9930-615A47A517F6}"/>
                </a:ext>
              </a:extLst>
            </p:cNvPr>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95">
              <a:extLst>
                <a:ext uri="{FF2B5EF4-FFF2-40B4-BE49-F238E27FC236}">
                  <a16:creationId xmlns:a16="http://schemas.microsoft.com/office/drawing/2014/main" id="{52B52C90-C4F7-4607-88C6-4B71EA6FD6FC}"/>
                </a:ext>
              </a:extLst>
            </p:cNvPr>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96">
              <a:extLst>
                <a:ext uri="{FF2B5EF4-FFF2-40B4-BE49-F238E27FC236}">
                  <a16:creationId xmlns:a16="http://schemas.microsoft.com/office/drawing/2014/main" id="{3BF94337-19CF-4189-9072-EFB3B54DA4F0}"/>
                </a:ext>
              </a:extLst>
            </p:cNvPr>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97">
              <a:extLst>
                <a:ext uri="{FF2B5EF4-FFF2-40B4-BE49-F238E27FC236}">
                  <a16:creationId xmlns:a16="http://schemas.microsoft.com/office/drawing/2014/main" id="{A3B9BFFC-44A2-42F1-8320-E1F0A2ACC322}"/>
                </a:ext>
              </a:extLst>
            </p:cNvPr>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8">
              <a:extLst>
                <a:ext uri="{FF2B5EF4-FFF2-40B4-BE49-F238E27FC236}">
                  <a16:creationId xmlns:a16="http://schemas.microsoft.com/office/drawing/2014/main" id="{F5015512-2D07-4B7E-B699-DE153BE89614}"/>
                </a:ext>
              </a:extLst>
            </p:cNvPr>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99">
              <a:extLst>
                <a:ext uri="{FF2B5EF4-FFF2-40B4-BE49-F238E27FC236}">
                  <a16:creationId xmlns:a16="http://schemas.microsoft.com/office/drawing/2014/main" id="{B5F2B5C6-2D98-4E4A-A298-B9CDDF7B437E}"/>
                </a:ext>
              </a:extLst>
            </p:cNvPr>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00">
              <a:extLst>
                <a:ext uri="{FF2B5EF4-FFF2-40B4-BE49-F238E27FC236}">
                  <a16:creationId xmlns:a16="http://schemas.microsoft.com/office/drawing/2014/main" id="{7A8B909E-E1DE-491B-B795-3243657F693C}"/>
                </a:ext>
              </a:extLst>
            </p:cNvPr>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1">
              <a:extLst>
                <a:ext uri="{FF2B5EF4-FFF2-40B4-BE49-F238E27FC236}">
                  <a16:creationId xmlns:a16="http://schemas.microsoft.com/office/drawing/2014/main" id="{09148084-5B8A-48E5-9639-10588C3C11D2}"/>
                </a:ext>
              </a:extLst>
            </p:cNvPr>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02">
              <a:extLst>
                <a:ext uri="{FF2B5EF4-FFF2-40B4-BE49-F238E27FC236}">
                  <a16:creationId xmlns:a16="http://schemas.microsoft.com/office/drawing/2014/main" id="{282B8400-35D6-43E4-983B-B38B65254B4F}"/>
                </a:ext>
              </a:extLst>
            </p:cNvPr>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03">
              <a:extLst>
                <a:ext uri="{FF2B5EF4-FFF2-40B4-BE49-F238E27FC236}">
                  <a16:creationId xmlns:a16="http://schemas.microsoft.com/office/drawing/2014/main" id="{A748BAC6-9EAD-448B-A6F8-6CA350F57097}"/>
                </a:ext>
              </a:extLst>
            </p:cNvPr>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04">
              <a:extLst>
                <a:ext uri="{FF2B5EF4-FFF2-40B4-BE49-F238E27FC236}">
                  <a16:creationId xmlns:a16="http://schemas.microsoft.com/office/drawing/2014/main" id="{AA6D0F20-99AE-44BE-B922-AA6377FA36B5}"/>
                </a:ext>
              </a:extLst>
            </p:cNvPr>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05">
              <a:extLst>
                <a:ext uri="{FF2B5EF4-FFF2-40B4-BE49-F238E27FC236}">
                  <a16:creationId xmlns:a16="http://schemas.microsoft.com/office/drawing/2014/main" id="{223D7FD7-224B-4EA0-B957-F61AA52FACA0}"/>
                </a:ext>
              </a:extLst>
            </p:cNvPr>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6">
              <a:extLst>
                <a:ext uri="{FF2B5EF4-FFF2-40B4-BE49-F238E27FC236}">
                  <a16:creationId xmlns:a16="http://schemas.microsoft.com/office/drawing/2014/main" id="{30C0F5BE-77F0-4F9B-B0ED-245A23691605}"/>
                </a:ext>
              </a:extLst>
            </p:cNvPr>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B262EB91-C434-49DC-BAB6-8201BFB78375}"/>
              </a:ext>
            </a:extLst>
          </p:cNvPr>
          <p:cNvSpPr txBox="1"/>
          <p:nvPr/>
        </p:nvSpPr>
        <p:spPr>
          <a:xfrm rot="16200000">
            <a:off x="-1764870" y="3595130"/>
            <a:ext cx="4627657"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VALUE TO BUSINESS</a:t>
            </a:r>
          </a:p>
        </p:txBody>
      </p:sp>
      <p:sp>
        <p:nvSpPr>
          <p:cNvPr id="39" name="TextBox 38">
            <a:extLst>
              <a:ext uri="{FF2B5EF4-FFF2-40B4-BE49-F238E27FC236}">
                <a16:creationId xmlns:a16="http://schemas.microsoft.com/office/drawing/2014/main" id="{1FA847DA-9D35-4E95-BF66-E716EF3A066D}"/>
              </a:ext>
            </a:extLst>
          </p:cNvPr>
          <p:cNvSpPr txBox="1"/>
          <p:nvPr/>
        </p:nvSpPr>
        <p:spPr>
          <a:xfrm>
            <a:off x="4277488" y="6223151"/>
            <a:ext cx="3537570"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TIME</a:t>
            </a:r>
          </a:p>
        </p:txBody>
      </p:sp>
      <p:sp>
        <p:nvSpPr>
          <p:cNvPr id="40" name="TextBox 39">
            <a:extLst>
              <a:ext uri="{FF2B5EF4-FFF2-40B4-BE49-F238E27FC236}">
                <a16:creationId xmlns:a16="http://schemas.microsoft.com/office/drawing/2014/main" id="{C4F0052E-C9FD-4C2D-AA77-761F01A34411}"/>
              </a:ext>
            </a:extLst>
          </p:cNvPr>
          <p:cNvSpPr txBox="1"/>
          <p:nvPr/>
        </p:nvSpPr>
        <p:spPr>
          <a:xfrm rot="19885311">
            <a:off x="2721181" y="4909710"/>
            <a:ext cx="2191263"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EFFICIENCY</a:t>
            </a:r>
          </a:p>
        </p:txBody>
      </p:sp>
      <p:sp>
        <p:nvSpPr>
          <p:cNvPr id="41" name="TextBox 40">
            <a:extLst>
              <a:ext uri="{FF2B5EF4-FFF2-40B4-BE49-F238E27FC236}">
                <a16:creationId xmlns:a16="http://schemas.microsoft.com/office/drawing/2014/main" id="{9E055CDF-AD81-4EC8-AF0D-97FE4E8517AD}"/>
              </a:ext>
            </a:extLst>
          </p:cNvPr>
          <p:cNvSpPr txBox="1"/>
          <p:nvPr/>
        </p:nvSpPr>
        <p:spPr>
          <a:xfrm rot="20147404">
            <a:off x="8005504" y="3057757"/>
            <a:ext cx="2191263"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INNOVATION</a:t>
            </a:r>
          </a:p>
        </p:txBody>
      </p:sp>
      <p:sp>
        <p:nvSpPr>
          <p:cNvPr id="42" name="TextBox 41">
            <a:extLst>
              <a:ext uri="{FF2B5EF4-FFF2-40B4-BE49-F238E27FC236}">
                <a16:creationId xmlns:a16="http://schemas.microsoft.com/office/drawing/2014/main" id="{859D53E8-A694-4F0E-8F07-53E304A6B555}"/>
              </a:ext>
            </a:extLst>
          </p:cNvPr>
          <p:cNvSpPr txBox="1"/>
          <p:nvPr/>
        </p:nvSpPr>
        <p:spPr>
          <a:xfrm>
            <a:off x="8097685" y="3696078"/>
            <a:ext cx="1919695" cy="690484"/>
          </a:xfrm>
          <a:prstGeom prst="rect">
            <a:avLst/>
          </a:prstGeom>
          <a:noFill/>
        </p:spPr>
        <p:txBody>
          <a:bodyPr wrap="square" lIns="182802" tIns="146241" rIns="182802" bIns="146241" rtlCol="0">
            <a:spAutoFit/>
          </a:bodyPr>
          <a:lstStyle/>
          <a:p>
            <a:pPr defTabSz="931935" fontAlgn="base">
              <a:lnSpc>
                <a:spcPct val="90000"/>
              </a:lnSpc>
              <a:spcBef>
                <a:spcPct val="0"/>
              </a:spcBef>
              <a:spcAft>
                <a:spcPct val="0"/>
              </a:spcAft>
            </a:pPr>
            <a:r>
              <a:rPr lang="en-US" sz="1397" kern="0" dirty="0">
                <a:gradFill>
                  <a:gsLst>
                    <a:gs pos="56637">
                      <a:srgbClr val="FFFFFF"/>
                    </a:gs>
                    <a:gs pos="85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APPLICATIONS AND SERVICES</a:t>
            </a:r>
          </a:p>
        </p:txBody>
      </p:sp>
      <p:sp>
        <p:nvSpPr>
          <p:cNvPr id="43" name="Rectangle 57">
            <a:extLst>
              <a:ext uri="{FF2B5EF4-FFF2-40B4-BE49-F238E27FC236}">
                <a16:creationId xmlns:a16="http://schemas.microsoft.com/office/drawing/2014/main" id="{BE3C41D2-E1FF-4F79-AE12-F51F50D03F95}"/>
              </a:ext>
            </a:extLst>
          </p:cNvPr>
          <p:cNvSpPr/>
          <p:nvPr/>
        </p:nvSpPr>
        <p:spPr bwMode="auto">
          <a:xfrm>
            <a:off x="5329251" y="1643663"/>
            <a:ext cx="6657009" cy="4580206"/>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112">
            <a:extLst>
              <a:ext uri="{FF2B5EF4-FFF2-40B4-BE49-F238E27FC236}">
                <a16:creationId xmlns:a16="http://schemas.microsoft.com/office/drawing/2014/main" id="{393294B7-1810-4620-879D-C85CC01EE03A}"/>
              </a:ext>
            </a:extLst>
          </p:cNvPr>
          <p:cNvSpPr/>
          <p:nvPr/>
        </p:nvSpPr>
        <p:spPr bwMode="auto">
          <a:xfrm>
            <a:off x="762000" y="4418784"/>
            <a:ext cx="11237976" cy="182920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D5463DD3-AC50-41A1-B02B-FCF759A8F825}"/>
              </a:ext>
            </a:extLst>
          </p:cNvPr>
          <p:cNvCxnSpPr/>
          <p:nvPr/>
        </p:nvCxnSpPr>
        <p:spPr>
          <a:xfrm flipV="1">
            <a:off x="777240" y="1553619"/>
            <a:ext cx="0" cy="466953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2C08F20-0ADD-4754-B298-A98358DB2836}"/>
              </a:ext>
            </a:extLst>
          </p:cNvPr>
          <p:cNvCxnSpPr/>
          <p:nvPr/>
        </p:nvCxnSpPr>
        <p:spPr>
          <a:xfrm>
            <a:off x="762000" y="6232014"/>
            <a:ext cx="11344275"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B9C427-6E00-4E14-A7C4-032156B42E63}"/>
              </a:ext>
            </a:extLst>
          </p:cNvPr>
          <p:cNvSpPr txBox="1"/>
          <p:nvPr/>
        </p:nvSpPr>
        <p:spPr>
          <a:xfrm>
            <a:off x="10691411" y="3553516"/>
            <a:ext cx="10102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PaaS</a:t>
            </a:r>
          </a:p>
        </p:txBody>
      </p:sp>
      <p:sp>
        <p:nvSpPr>
          <p:cNvPr id="49" name="TextBox 48">
            <a:extLst>
              <a:ext uri="{FF2B5EF4-FFF2-40B4-BE49-F238E27FC236}">
                <a16:creationId xmlns:a16="http://schemas.microsoft.com/office/drawing/2014/main" id="{DEC1D461-BAEA-44A6-BFED-DA4A5B6797D7}"/>
              </a:ext>
            </a:extLst>
          </p:cNvPr>
          <p:cNvSpPr txBox="1"/>
          <p:nvPr/>
        </p:nvSpPr>
        <p:spPr>
          <a:xfrm>
            <a:off x="10676656" y="5100970"/>
            <a:ext cx="9287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IaaS</a:t>
            </a:r>
          </a:p>
        </p:txBody>
      </p:sp>
    </p:spTree>
    <p:extLst>
      <p:ext uri="{BB962C8B-B14F-4D97-AF65-F5344CB8AC3E}">
        <p14:creationId xmlns:p14="http://schemas.microsoft.com/office/powerpoint/2010/main" val="132558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1000"/>
                                        <p:tgtEl>
                                          <p:spTgt spid="44"/>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par>
                          <p:cTn id="37" fill="hold">
                            <p:stCondLst>
                              <p:cond delay="1700"/>
                            </p:stCondLst>
                            <p:childTnLst>
                              <p:par>
                                <p:cTn id="38" presetID="10" presetClass="entr" presetSubtype="0"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animBg="1"/>
      <p:bldP spid="44" grpId="0" animBg="1"/>
      <p:bldP spid="48" grpId="0"/>
      <p:bldP spid="4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Encryption at Rest</a:t>
            </a:r>
          </a:p>
        </p:txBody>
      </p:sp>
      <p:sp>
        <p:nvSpPr>
          <p:cNvPr id="9" name="TextBox 8"/>
          <p:cNvSpPr txBox="1"/>
          <p:nvPr/>
        </p:nvSpPr>
        <p:spPr>
          <a:xfrm>
            <a:off x="551907" y="1690688"/>
            <a:ext cx="8655500" cy="4468916"/>
          </a:xfrm>
          <a:prstGeom prst="rect">
            <a:avLst/>
          </a:prstGeom>
          <a:solidFill>
            <a:schemeClr val="accent1"/>
          </a:solidFill>
        </p:spPr>
        <p:txBody>
          <a:bodyPr wrap="square" lIns="182880" tIns="182880" rIns="182880" bIns="182880" rtlCol="0">
            <a:spAutoFit/>
          </a:bodyPr>
          <a:lstStyle/>
          <a:p>
            <a:pPr marL="460375" indent="-460375">
              <a:lnSpc>
                <a:spcPct val="90000"/>
              </a:lnSpc>
              <a:spcBef>
                <a:spcPct val="20000"/>
              </a:spcBef>
              <a:buSzPct val="80000"/>
              <a:buFont typeface="Arial" panose="020B0604020202020204" pitchFamily="34" charset="0"/>
              <a:buChar char="•"/>
            </a:pPr>
            <a:r>
              <a:rPr lang="en-US" sz="3200" dirty="0">
                <a:solidFill>
                  <a:schemeClr val="bg1"/>
                </a:solidFill>
              </a:rPr>
              <a:t>Enable Transparent Data Encryption (TDE)</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Data in database files, transaction logs, and backups are encrypted</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Keys managed by Azure for low overhead </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No application changes necessary</a:t>
            </a:r>
          </a:p>
          <a:p>
            <a:pPr marL="460375" indent="-460375">
              <a:lnSpc>
                <a:spcPct val="90000"/>
              </a:lnSpc>
              <a:spcBef>
                <a:spcPct val="20000"/>
              </a:spcBef>
              <a:buSzPct val="80000"/>
              <a:buFont typeface="Arial" panose="020B0604020202020204" pitchFamily="34" charset="0"/>
              <a:buChar char="•"/>
            </a:pPr>
            <a:r>
              <a:rPr lang="en-US" sz="3200" dirty="0">
                <a:solidFill>
                  <a:schemeClr val="bg1"/>
                </a:solidFill>
              </a:rPr>
              <a:t>Enable Server-Level Auditing and Threat Detection</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Detects anomalous database activities indicating potential security threats to the database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8686" y="3584287"/>
            <a:ext cx="1805860" cy="1805860"/>
          </a:xfrm>
          <a:prstGeom prst="rect">
            <a:avLst/>
          </a:prstGeom>
        </p:spPr>
      </p:pic>
    </p:spTree>
    <p:extLst>
      <p:ext uri="{BB962C8B-B14F-4D97-AF65-F5344CB8AC3E}">
        <p14:creationId xmlns:p14="http://schemas.microsoft.com/office/powerpoint/2010/main" val="34271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593878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Cosmos DB</a:t>
            </a:r>
          </a:p>
        </p:txBody>
      </p:sp>
      <p:sp>
        <p:nvSpPr>
          <p:cNvPr id="6" name="TextBox 5">
            <a:extLst>
              <a:ext uri="{FF2B5EF4-FFF2-40B4-BE49-F238E27FC236}">
                <a16:creationId xmlns:a16="http://schemas.microsoft.com/office/drawing/2014/main" id="{069A50D2-D860-4F2B-A8EC-E5EFDE9FCB87}"/>
              </a:ext>
            </a:extLst>
          </p:cNvPr>
          <p:cNvSpPr txBox="1"/>
          <p:nvPr/>
        </p:nvSpPr>
        <p:spPr>
          <a:xfrm>
            <a:off x="549442" y="1498481"/>
            <a:ext cx="5244966" cy="4770537"/>
          </a:xfrm>
          <a:prstGeom prst="rect">
            <a:avLst/>
          </a:prstGeom>
          <a:noFill/>
        </p:spPr>
        <p:txBody>
          <a:bodyPr wrap="square" rtlCol="0">
            <a:spAutoFit/>
          </a:bodyPr>
          <a:lstStyle/>
          <a:p>
            <a:r>
              <a:rPr lang="en-US" sz="2800" dirty="0">
                <a:solidFill>
                  <a:schemeClr val="bg1"/>
                </a:solidFill>
              </a:rPr>
              <a:t>Globally distributed, multi-model database services &amp; Supports all 4 types of NoSQL</a:t>
            </a:r>
          </a:p>
          <a:p>
            <a:pPr lvl="1"/>
            <a:endParaRPr lang="en-US" sz="2800" dirty="0">
              <a:solidFill>
                <a:schemeClr val="bg1"/>
              </a:solidFill>
            </a:endParaRPr>
          </a:p>
          <a:p>
            <a:r>
              <a:rPr lang="en-US" sz="2800" dirty="0">
                <a:solidFill>
                  <a:schemeClr val="bg1"/>
                </a:solidFill>
              </a:rPr>
              <a:t>Built natively for the cloud</a:t>
            </a:r>
          </a:p>
          <a:p>
            <a:endParaRPr lang="en-US" sz="2800" dirty="0">
              <a:solidFill>
                <a:schemeClr val="bg1"/>
              </a:solidFill>
            </a:endParaRPr>
          </a:p>
          <a:p>
            <a:r>
              <a:rPr lang="en-US" sz="2800" dirty="0">
                <a:solidFill>
                  <a:schemeClr val="bg1"/>
                </a:solidFill>
              </a:rPr>
              <a:t>Built for scale</a:t>
            </a:r>
          </a:p>
          <a:p>
            <a:endParaRPr lang="en-US" sz="2800" dirty="0">
              <a:solidFill>
                <a:schemeClr val="bg1"/>
              </a:solidFill>
            </a:endParaRPr>
          </a:p>
          <a:p>
            <a:r>
              <a:rPr lang="en-US" sz="2800" dirty="0">
                <a:solidFill>
                  <a:schemeClr val="bg1"/>
                </a:solidFill>
              </a:rPr>
              <a:t>Guarantees single-digit millisecond latencies</a:t>
            </a:r>
          </a:p>
          <a:p>
            <a:endParaRPr lang="en-US" sz="2400" dirty="0">
              <a:solidFill>
                <a:schemeClr val="bg1"/>
              </a:solidFill>
            </a:endParaRPr>
          </a:p>
        </p:txBody>
      </p:sp>
      <p:pic>
        <p:nvPicPr>
          <p:cNvPr id="7" name="Picture 6">
            <a:extLst>
              <a:ext uri="{FF2B5EF4-FFF2-40B4-BE49-F238E27FC236}">
                <a16:creationId xmlns:a16="http://schemas.microsoft.com/office/drawing/2014/main" id="{D2F23197-6BA4-4262-8A71-D3A4363F1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719" y="1968887"/>
            <a:ext cx="3046071" cy="2793926"/>
          </a:xfrm>
          <a:prstGeom prst="rect">
            <a:avLst/>
          </a:prstGeom>
        </p:spPr>
      </p:pic>
    </p:spTree>
    <p:extLst>
      <p:ext uri="{BB962C8B-B14F-4D97-AF65-F5344CB8AC3E}">
        <p14:creationId xmlns:p14="http://schemas.microsoft.com/office/powerpoint/2010/main" val="352686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682034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Azure MySQL</a:t>
            </a:r>
          </a:p>
        </p:txBody>
      </p:sp>
      <p:sp>
        <p:nvSpPr>
          <p:cNvPr id="6" name="TextBox 5">
            <a:extLst>
              <a:ext uri="{FF2B5EF4-FFF2-40B4-BE49-F238E27FC236}">
                <a16:creationId xmlns:a16="http://schemas.microsoft.com/office/drawing/2014/main" id="{069A50D2-D860-4F2B-A8EC-E5EFDE9FCB87}"/>
              </a:ext>
            </a:extLst>
          </p:cNvPr>
          <p:cNvSpPr txBox="1"/>
          <p:nvPr/>
        </p:nvSpPr>
        <p:spPr>
          <a:xfrm>
            <a:off x="549441" y="1498481"/>
            <a:ext cx="5938787" cy="4216539"/>
          </a:xfrm>
          <a:prstGeom prst="rect">
            <a:avLst/>
          </a:prstGeom>
          <a:noFill/>
        </p:spPr>
        <p:txBody>
          <a:bodyPr wrap="square" rtlCol="0">
            <a:spAutoFit/>
          </a:bodyPr>
          <a:lstStyle/>
          <a:p>
            <a:r>
              <a:rPr lang="en-US" sz="3600" dirty="0">
                <a:solidFill>
                  <a:schemeClr val="bg1"/>
                </a:solidFill>
              </a:rPr>
              <a:t>MySQL Community Edition</a:t>
            </a:r>
          </a:p>
          <a:p>
            <a:pPr marL="285750" indent="-285750">
              <a:buFont typeface="Arial" panose="020B0604020202020204" pitchFamily="34" charset="0"/>
              <a:buChar char="•"/>
            </a:pPr>
            <a:r>
              <a:rPr lang="en-US" sz="2400" dirty="0">
                <a:solidFill>
                  <a:schemeClr val="bg1"/>
                </a:solidFill>
              </a:rPr>
              <a:t>High availability with no additional cost</a:t>
            </a:r>
          </a:p>
          <a:p>
            <a:pPr marL="285750" indent="-285750">
              <a:buFont typeface="Arial" panose="020B0604020202020204" pitchFamily="34" charset="0"/>
              <a:buChar char="•"/>
            </a:pPr>
            <a:r>
              <a:rPr lang="en-US" sz="2400" dirty="0">
                <a:solidFill>
                  <a:schemeClr val="bg1"/>
                </a:solidFill>
              </a:rPr>
              <a:t>Predictable performance, using inclusive pay-as-you-go pricing</a:t>
            </a:r>
          </a:p>
          <a:p>
            <a:pPr marL="285750" indent="-285750">
              <a:buFont typeface="Arial" panose="020B0604020202020204" pitchFamily="34" charset="0"/>
              <a:buChar char="•"/>
            </a:pPr>
            <a:r>
              <a:rPr lang="en-US" sz="2400" dirty="0">
                <a:solidFill>
                  <a:schemeClr val="bg1"/>
                </a:solidFill>
              </a:rPr>
              <a:t>Scale on the fly within seconds</a:t>
            </a:r>
          </a:p>
          <a:p>
            <a:pPr marL="285750" indent="-285750">
              <a:buFont typeface="Arial" panose="020B0604020202020204" pitchFamily="34" charset="0"/>
              <a:buChar char="•"/>
            </a:pPr>
            <a:r>
              <a:rPr lang="en-US" sz="2400" dirty="0">
                <a:solidFill>
                  <a:schemeClr val="bg1"/>
                </a:solidFill>
              </a:rPr>
              <a:t>Secured to protect sensitive data at-rest and in-motion</a:t>
            </a:r>
          </a:p>
          <a:p>
            <a:pPr marL="285750" indent="-285750">
              <a:buFont typeface="Arial" panose="020B0604020202020204" pitchFamily="34" charset="0"/>
              <a:buChar char="•"/>
            </a:pPr>
            <a:r>
              <a:rPr lang="en-US" sz="2400" dirty="0">
                <a:solidFill>
                  <a:schemeClr val="bg1"/>
                </a:solidFill>
              </a:rPr>
              <a:t>Automatic backups and point-in-time-restore for up to 35 days</a:t>
            </a:r>
          </a:p>
          <a:p>
            <a:pPr marL="285750" indent="-285750">
              <a:buFont typeface="Arial" panose="020B0604020202020204" pitchFamily="34" charset="0"/>
              <a:buChar char="•"/>
            </a:pPr>
            <a:r>
              <a:rPr lang="en-US" sz="2400" dirty="0">
                <a:solidFill>
                  <a:schemeClr val="bg1"/>
                </a:solidFill>
              </a:rPr>
              <a:t>Enterprise-grade security and compliance</a:t>
            </a:r>
          </a:p>
          <a:p>
            <a:endParaRPr lang="en-US" sz="1600" dirty="0"/>
          </a:p>
        </p:txBody>
      </p:sp>
      <p:pic>
        <p:nvPicPr>
          <p:cNvPr id="9" name="Picture 8">
            <a:extLst>
              <a:ext uri="{FF2B5EF4-FFF2-40B4-BE49-F238E27FC236}">
                <a16:creationId xmlns:a16="http://schemas.microsoft.com/office/drawing/2014/main" id="{B3A4BBD2-C434-4989-93B7-9B99E8837172}"/>
              </a:ext>
            </a:extLst>
          </p:cNvPr>
          <p:cNvPicPr>
            <a:picLocks noChangeAspect="1"/>
          </p:cNvPicPr>
          <p:nvPr/>
        </p:nvPicPr>
        <p:blipFill>
          <a:blip r:embed="rId2"/>
          <a:stretch>
            <a:fillRect/>
          </a:stretch>
        </p:blipFill>
        <p:spPr>
          <a:xfrm>
            <a:off x="7902341" y="2230332"/>
            <a:ext cx="2387869" cy="2387869"/>
          </a:xfrm>
          <a:prstGeom prst="rect">
            <a:avLst/>
          </a:prstGeom>
        </p:spPr>
      </p:pic>
    </p:spTree>
    <p:extLst>
      <p:ext uri="{BB962C8B-B14F-4D97-AF65-F5344CB8AC3E}">
        <p14:creationId xmlns:p14="http://schemas.microsoft.com/office/powerpoint/2010/main" val="2067494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1B351-8185-4689-95CD-CAAD350EA31E}"/>
              </a:ext>
            </a:extLst>
          </p:cNvPr>
          <p:cNvSpPr>
            <a:spLocks noGrp="1"/>
          </p:cNvSpPr>
          <p:nvPr>
            <p:ph type="title"/>
          </p:nvPr>
        </p:nvSpPr>
        <p:spPr/>
        <p:txBody>
          <a:bodyPr/>
          <a:lstStyle/>
          <a:p>
            <a:r>
              <a:rPr lang="en-US" dirty="0"/>
              <a:t>Polyglot Persistence </a:t>
            </a:r>
          </a:p>
        </p:txBody>
      </p:sp>
      <p:cxnSp>
        <p:nvCxnSpPr>
          <p:cNvPr id="4" name="Straight Arrow Connector 3">
            <a:extLst>
              <a:ext uri="{FF2B5EF4-FFF2-40B4-BE49-F238E27FC236}">
                <a16:creationId xmlns:a16="http://schemas.microsoft.com/office/drawing/2014/main" id="{811A5EC0-CA3A-49F8-9232-C888D48EB76D}"/>
              </a:ext>
            </a:extLst>
          </p:cNvPr>
          <p:cNvCxnSpPr/>
          <p:nvPr/>
        </p:nvCxnSpPr>
        <p:spPr>
          <a:xfrm flipV="1">
            <a:off x="4932154" y="4350812"/>
            <a:ext cx="1511833" cy="1248970"/>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C3B0A530-F5FE-4863-9AD7-4EB0C3DA29CE}"/>
              </a:ext>
            </a:extLst>
          </p:cNvPr>
          <p:cNvCxnSpPr/>
          <p:nvPr/>
        </p:nvCxnSpPr>
        <p:spPr>
          <a:xfrm flipV="1">
            <a:off x="4251489" y="3262965"/>
            <a:ext cx="2202313" cy="2336817"/>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6" name="Straight Arrow Connector 5">
            <a:extLst>
              <a:ext uri="{FF2B5EF4-FFF2-40B4-BE49-F238E27FC236}">
                <a16:creationId xmlns:a16="http://schemas.microsoft.com/office/drawing/2014/main" id="{58E3DAE1-9A5D-4A3C-99B1-C053CE13291A}"/>
              </a:ext>
            </a:extLst>
          </p:cNvPr>
          <p:cNvCxnSpPr/>
          <p:nvPr/>
        </p:nvCxnSpPr>
        <p:spPr>
          <a:xfrm flipV="1">
            <a:off x="3555070" y="2402948"/>
            <a:ext cx="2854098" cy="3224348"/>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pic>
        <p:nvPicPr>
          <p:cNvPr id="7" name="Picture 6">
            <a:extLst>
              <a:ext uri="{FF2B5EF4-FFF2-40B4-BE49-F238E27FC236}">
                <a16:creationId xmlns:a16="http://schemas.microsoft.com/office/drawing/2014/main" id="{50FFCA6E-8571-4F74-B029-7DCB3D29E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191" y="3749672"/>
            <a:ext cx="780290" cy="780290"/>
          </a:xfrm>
          <a:prstGeom prst="rect">
            <a:avLst/>
          </a:prstGeom>
        </p:spPr>
      </p:pic>
      <p:pic>
        <p:nvPicPr>
          <p:cNvPr id="8" name="Picture 7">
            <a:extLst>
              <a:ext uri="{FF2B5EF4-FFF2-40B4-BE49-F238E27FC236}">
                <a16:creationId xmlns:a16="http://schemas.microsoft.com/office/drawing/2014/main" id="{57FAE7C8-35BE-4DBC-9CC9-0C0136E549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2769511"/>
            <a:ext cx="780290" cy="780290"/>
          </a:xfrm>
          <a:prstGeom prst="rect">
            <a:avLst/>
          </a:prstGeom>
        </p:spPr>
      </p:pic>
      <p:pic>
        <p:nvPicPr>
          <p:cNvPr id="9" name="Picture 8">
            <a:extLst>
              <a:ext uri="{FF2B5EF4-FFF2-40B4-BE49-F238E27FC236}">
                <a16:creationId xmlns:a16="http://schemas.microsoft.com/office/drawing/2014/main" id="{70F31F57-6ED6-4B18-806A-2C6E0E3225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3649274"/>
            <a:ext cx="780290" cy="780290"/>
          </a:xfrm>
          <a:prstGeom prst="rect">
            <a:avLst/>
          </a:prstGeom>
        </p:spPr>
      </p:pic>
      <p:pic>
        <p:nvPicPr>
          <p:cNvPr id="10" name="Picture 9">
            <a:extLst>
              <a:ext uri="{FF2B5EF4-FFF2-40B4-BE49-F238E27FC236}">
                <a16:creationId xmlns:a16="http://schemas.microsoft.com/office/drawing/2014/main" id="{6E823DE2-E4C4-4156-928B-B2AA9A4B4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8162" y="2652938"/>
            <a:ext cx="780290" cy="780290"/>
          </a:xfrm>
          <a:prstGeom prst="rect">
            <a:avLst/>
          </a:prstGeom>
        </p:spPr>
      </p:pic>
      <p:pic>
        <p:nvPicPr>
          <p:cNvPr id="11" name="Picture 10">
            <a:extLst>
              <a:ext uri="{FF2B5EF4-FFF2-40B4-BE49-F238E27FC236}">
                <a16:creationId xmlns:a16="http://schemas.microsoft.com/office/drawing/2014/main" id="{920C0606-9EB1-4ED0-A956-A8264C39EA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9961" y="2652938"/>
            <a:ext cx="780290" cy="780290"/>
          </a:xfrm>
          <a:prstGeom prst="rect">
            <a:avLst/>
          </a:prstGeom>
        </p:spPr>
      </p:pic>
      <p:pic>
        <p:nvPicPr>
          <p:cNvPr id="12" name="Picture 11">
            <a:extLst>
              <a:ext uri="{FF2B5EF4-FFF2-40B4-BE49-F238E27FC236}">
                <a16:creationId xmlns:a16="http://schemas.microsoft.com/office/drawing/2014/main" id="{530D2C7A-3989-42FC-9D32-4F01D2640F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1760" y="2652938"/>
            <a:ext cx="780290" cy="780290"/>
          </a:xfrm>
          <a:prstGeom prst="rect">
            <a:avLst/>
          </a:prstGeom>
        </p:spPr>
      </p:pic>
      <p:sp>
        <p:nvSpPr>
          <p:cNvPr id="13" name="Rectangle 12">
            <a:extLst>
              <a:ext uri="{FF2B5EF4-FFF2-40B4-BE49-F238E27FC236}">
                <a16:creationId xmlns:a16="http://schemas.microsoft.com/office/drawing/2014/main" id="{F2D15805-C0B7-4279-A5C7-B0F2FB4D6EC6}"/>
              </a:ext>
            </a:extLst>
          </p:cNvPr>
          <p:cNvSpPr/>
          <p:nvPr/>
        </p:nvSpPr>
        <p:spPr>
          <a:xfrm>
            <a:off x="1556440" y="1974065"/>
            <a:ext cx="1621680" cy="35512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EF5F1AA-0CF9-444F-B86B-B91B56E601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4551203"/>
            <a:ext cx="780290" cy="780290"/>
          </a:xfrm>
          <a:prstGeom prst="rect">
            <a:avLst/>
          </a:prstGeom>
        </p:spPr>
      </p:pic>
      <p:sp>
        <p:nvSpPr>
          <p:cNvPr id="15" name="TextBox 14">
            <a:extLst>
              <a:ext uri="{FF2B5EF4-FFF2-40B4-BE49-F238E27FC236}">
                <a16:creationId xmlns:a16="http://schemas.microsoft.com/office/drawing/2014/main" id="{13E27A90-851C-4D5C-A270-71FA54F947EF}"/>
              </a:ext>
            </a:extLst>
          </p:cNvPr>
          <p:cNvSpPr txBox="1"/>
          <p:nvPr/>
        </p:nvSpPr>
        <p:spPr>
          <a:xfrm>
            <a:off x="1556440" y="2079783"/>
            <a:ext cx="1586861"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E-Commerce Website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Multiple instances</a:t>
            </a:r>
          </a:p>
        </p:txBody>
      </p:sp>
      <p:pic>
        <p:nvPicPr>
          <p:cNvPr id="16" name="Picture 15">
            <a:extLst>
              <a:ext uri="{FF2B5EF4-FFF2-40B4-BE49-F238E27FC236}">
                <a16:creationId xmlns:a16="http://schemas.microsoft.com/office/drawing/2014/main" id="{2DADB914-CF46-4B67-897B-BD5693FC7E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482" y="2826590"/>
            <a:ext cx="467433" cy="467433"/>
          </a:xfrm>
          <a:prstGeom prst="rect">
            <a:avLst/>
          </a:prstGeom>
        </p:spPr>
      </p:pic>
      <p:pic>
        <p:nvPicPr>
          <p:cNvPr id="17" name="Picture 16">
            <a:extLst>
              <a:ext uri="{FF2B5EF4-FFF2-40B4-BE49-F238E27FC236}">
                <a16:creationId xmlns:a16="http://schemas.microsoft.com/office/drawing/2014/main" id="{ECBA9A8A-773C-4C28-ADC5-EB27DDAFA7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560" y="3358792"/>
            <a:ext cx="458936" cy="458936"/>
          </a:xfrm>
          <a:prstGeom prst="rect">
            <a:avLst/>
          </a:prstGeom>
        </p:spPr>
      </p:pic>
      <p:pic>
        <p:nvPicPr>
          <p:cNvPr id="18" name="Picture 17">
            <a:extLst>
              <a:ext uri="{FF2B5EF4-FFF2-40B4-BE49-F238E27FC236}">
                <a16:creationId xmlns:a16="http://schemas.microsoft.com/office/drawing/2014/main" id="{82BB8051-9C77-49DB-AA4A-E05DD4C1F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9663" y="3761870"/>
            <a:ext cx="780290" cy="780290"/>
          </a:xfrm>
          <a:prstGeom prst="rect">
            <a:avLst/>
          </a:prstGeom>
        </p:spPr>
      </p:pic>
      <p:pic>
        <p:nvPicPr>
          <p:cNvPr id="19" name="Picture 18">
            <a:extLst>
              <a:ext uri="{FF2B5EF4-FFF2-40B4-BE49-F238E27FC236}">
                <a16:creationId xmlns:a16="http://schemas.microsoft.com/office/drawing/2014/main" id="{09CFC1F6-532E-4285-89FB-7E164C779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3390" y="3774068"/>
            <a:ext cx="780290" cy="780290"/>
          </a:xfrm>
          <a:prstGeom prst="rect">
            <a:avLst/>
          </a:prstGeom>
        </p:spPr>
      </p:pic>
      <p:sp>
        <p:nvSpPr>
          <p:cNvPr id="20" name="TextBox 19">
            <a:extLst>
              <a:ext uri="{FF2B5EF4-FFF2-40B4-BE49-F238E27FC236}">
                <a16:creationId xmlns:a16="http://schemas.microsoft.com/office/drawing/2014/main" id="{E190A6CA-C2DF-4C5D-B609-8A5AD7E1B24C}"/>
              </a:ext>
            </a:extLst>
          </p:cNvPr>
          <p:cNvSpPr txBox="1"/>
          <p:nvPr/>
        </p:nvSpPr>
        <p:spPr>
          <a:xfrm>
            <a:off x="8997915" y="3783544"/>
            <a:ext cx="2595510"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Document Database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Catalog &amp; Price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Community Posts</a:t>
            </a:r>
          </a:p>
        </p:txBody>
      </p:sp>
      <p:sp>
        <p:nvSpPr>
          <p:cNvPr id="21" name="Rectangle 20">
            <a:extLst>
              <a:ext uri="{FF2B5EF4-FFF2-40B4-BE49-F238E27FC236}">
                <a16:creationId xmlns:a16="http://schemas.microsoft.com/office/drawing/2014/main" id="{A87A6134-0555-4162-BB47-073BD5B9F647}"/>
              </a:ext>
            </a:extLst>
          </p:cNvPr>
          <p:cNvSpPr/>
          <p:nvPr/>
        </p:nvSpPr>
        <p:spPr>
          <a:xfrm>
            <a:off x="6443987" y="3658299"/>
            <a:ext cx="4940118" cy="10212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56F19C0-8F38-43DF-827F-55C5D8F4956A}"/>
              </a:ext>
            </a:extLst>
          </p:cNvPr>
          <p:cNvSpPr txBox="1"/>
          <p:nvPr/>
        </p:nvSpPr>
        <p:spPr>
          <a:xfrm>
            <a:off x="9012050" y="2717640"/>
            <a:ext cx="2595510" cy="46166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Relational Database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Orders</a:t>
            </a:r>
          </a:p>
        </p:txBody>
      </p:sp>
      <p:sp>
        <p:nvSpPr>
          <p:cNvPr id="23" name="Rectangle 22">
            <a:extLst>
              <a:ext uri="{FF2B5EF4-FFF2-40B4-BE49-F238E27FC236}">
                <a16:creationId xmlns:a16="http://schemas.microsoft.com/office/drawing/2014/main" id="{2F58C9DA-BC6F-4716-823B-5BDB49DE4D02}"/>
              </a:ext>
            </a:extLst>
          </p:cNvPr>
          <p:cNvSpPr/>
          <p:nvPr/>
        </p:nvSpPr>
        <p:spPr>
          <a:xfrm>
            <a:off x="6453802" y="2522928"/>
            <a:ext cx="4940118" cy="106616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329F33-3D40-4168-B005-D189AC8F86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5965" y="1610031"/>
            <a:ext cx="780290" cy="780290"/>
          </a:xfrm>
          <a:prstGeom prst="rect">
            <a:avLst/>
          </a:prstGeom>
        </p:spPr>
      </p:pic>
      <p:sp>
        <p:nvSpPr>
          <p:cNvPr id="25" name="Rectangle 24">
            <a:extLst>
              <a:ext uri="{FF2B5EF4-FFF2-40B4-BE49-F238E27FC236}">
                <a16:creationId xmlns:a16="http://schemas.microsoft.com/office/drawing/2014/main" id="{48130942-D033-41DF-ADF2-47B55A7607F2}"/>
              </a:ext>
            </a:extLst>
          </p:cNvPr>
          <p:cNvSpPr/>
          <p:nvPr/>
        </p:nvSpPr>
        <p:spPr>
          <a:xfrm>
            <a:off x="6443987" y="1512920"/>
            <a:ext cx="4949933" cy="9643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46E1026-4916-4339-B8D2-1B6C6E03B908}"/>
              </a:ext>
            </a:extLst>
          </p:cNvPr>
          <p:cNvSpPr txBox="1"/>
          <p:nvPr/>
        </p:nvSpPr>
        <p:spPr>
          <a:xfrm>
            <a:off x="9011696" y="1687856"/>
            <a:ext cx="2399553" cy="46166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File Storage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Images / Videos</a:t>
            </a:r>
          </a:p>
        </p:txBody>
      </p:sp>
      <p:sp>
        <p:nvSpPr>
          <p:cNvPr id="27" name="TextBox 26">
            <a:extLst>
              <a:ext uri="{FF2B5EF4-FFF2-40B4-BE49-F238E27FC236}">
                <a16:creationId xmlns:a16="http://schemas.microsoft.com/office/drawing/2014/main" id="{EB7C127E-68E1-4C45-9BF3-0E480E8057C0}"/>
              </a:ext>
            </a:extLst>
          </p:cNvPr>
          <p:cNvSpPr txBox="1"/>
          <p:nvPr/>
        </p:nvSpPr>
        <p:spPr>
          <a:xfrm>
            <a:off x="3100410" y="5694443"/>
            <a:ext cx="2299189"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Background Processing</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Pulls data from multiple sources</a:t>
            </a:r>
          </a:p>
        </p:txBody>
      </p:sp>
      <p:cxnSp>
        <p:nvCxnSpPr>
          <p:cNvPr id="28" name="Straight Arrow Connector 27">
            <a:extLst>
              <a:ext uri="{FF2B5EF4-FFF2-40B4-BE49-F238E27FC236}">
                <a16:creationId xmlns:a16="http://schemas.microsoft.com/office/drawing/2014/main" id="{9451BAAB-CCA8-42DE-A3EC-43D923F48D97}"/>
              </a:ext>
            </a:extLst>
          </p:cNvPr>
          <p:cNvCxnSpPr>
            <a:endCxn id="21" idx="1"/>
          </p:cNvCxnSpPr>
          <p:nvPr/>
        </p:nvCxnSpPr>
        <p:spPr>
          <a:xfrm>
            <a:off x="3357039" y="4142007"/>
            <a:ext cx="3086948" cy="26934"/>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6731E94A-A29C-4E6A-B47E-8EDD79CBFBAB}"/>
              </a:ext>
            </a:extLst>
          </p:cNvPr>
          <p:cNvCxnSpPr/>
          <p:nvPr/>
        </p:nvCxnSpPr>
        <p:spPr>
          <a:xfrm flipV="1">
            <a:off x="3322324" y="2274890"/>
            <a:ext cx="3033354" cy="1255226"/>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0" name="Straight Arrow Connector 29">
            <a:extLst>
              <a:ext uri="{FF2B5EF4-FFF2-40B4-BE49-F238E27FC236}">
                <a16:creationId xmlns:a16="http://schemas.microsoft.com/office/drawing/2014/main" id="{3F039E5A-BB13-48BB-A3AA-1A2DC9964B37}"/>
              </a:ext>
            </a:extLst>
          </p:cNvPr>
          <p:cNvCxnSpPr>
            <a:endCxn id="23" idx="1"/>
          </p:cNvCxnSpPr>
          <p:nvPr/>
        </p:nvCxnSpPr>
        <p:spPr>
          <a:xfrm flipV="1">
            <a:off x="3315781" y="3056010"/>
            <a:ext cx="3138021" cy="761718"/>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31" name="Picture 30">
            <a:extLst>
              <a:ext uri="{FF2B5EF4-FFF2-40B4-BE49-F238E27FC236}">
                <a16:creationId xmlns:a16="http://schemas.microsoft.com/office/drawing/2014/main" id="{F1300F48-47C0-420D-B01B-68EFAB1051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16632" y="1547723"/>
            <a:ext cx="515174" cy="515174"/>
          </a:xfrm>
          <a:prstGeom prst="rect">
            <a:avLst/>
          </a:prstGeom>
        </p:spPr>
      </p:pic>
      <p:sp>
        <p:nvSpPr>
          <p:cNvPr id="32" name="TextBox 31">
            <a:extLst>
              <a:ext uri="{FF2B5EF4-FFF2-40B4-BE49-F238E27FC236}">
                <a16:creationId xmlns:a16="http://schemas.microsoft.com/office/drawing/2014/main" id="{91A34620-E201-4AB0-A305-CF6888CA10B3}"/>
              </a:ext>
            </a:extLst>
          </p:cNvPr>
          <p:cNvSpPr txBox="1"/>
          <p:nvPr/>
        </p:nvSpPr>
        <p:spPr>
          <a:xfrm>
            <a:off x="4031806" y="1610460"/>
            <a:ext cx="2219796"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Key/Value Store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User Session</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Shopping Cart</a:t>
            </a:r>
          </a:p>
        </p:txBody>
      </p:sp>
      <p:cxnSp>
        <p:nvCxnSpPr>
          <p:cNvPr id="33" name="Straight Arrow Connector 32">
            <a:extLst>
              <a:ext uri="{FF2B5EF4-FFF2-40B4-BE49-F238E27FC236}">
                <a16:creationId xmlns:a16="http://schemas.microsoft.com/office/drawing/2014/main" id="{0B9DD455-C4E0-4E28-8491-A01491C39889}"/>
              </a:ext>
            </a:extLst>
          </p:cNvPr>
          <p:cNvCxnSpPr/>
          <p:nvPr/>
        </p:nvCxnSpPr>
        <p:spPr>
          <a:xfrm flipV="1">
            <a:off x="3285308" y="2360564"/>
            <a:ext cx="966181" cy="890226"/>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a:extLst>
              <a:ext uri="{FF2B5EF4-FFF2-40B4-BE49-F238E27FC236}">
                <a16:creationId xmlns:a16="http://schemas.microsoft.com/office/drawing/2014/main" id="{DC5F3B90-4FE9-41FB-AEA0-1305469F67F8}"/>
              </a:ext>
            </a:extLst>
          </p:cNvPr>
          <p:cNvCxnSpPr/>
          <p:nvPr/>
        </p:nvCxnSpPr>
        <p:spPr>
          <a:xfrm>
            <a:off x="881731" y="3658299"/>
            <a:ext cx="694356" cy="10251"/>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35" name="Picture 34">
            <a:extLst>
              <a:ext uri="{FF2B5EF4-FFF2-40B4-BE49-F238E27FC236}">
                <a16:creationId xmlns:a16="http://schemas.microsoft.com/office/drawing/2014/main" id="{8476A986-F84A-4281-80E5-E869A320FD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0120" y="5723646"/>
            <a:ext cx="780290" cy="780290"/>
          </a:xfrm>
          <a:prstGeom prst="rect">
            <a:avLst/>
          </a:prstGeom>
        </p:spPr>
      </p:pic>
      <p:pic>
        <p:nvPicPr>
          <p:cNvPr id="36" name="Picture 35">
            <a:extLst>
              <a:ext uri="{FF2B5EF4-FFF2-40B4-BE49-F238E27FC236}">
                <a16:creationId xmlns:a16="http://schemas.microsoft.com/office/drawing/2014/main" id="{B3F8CB68-DEB8-4846-91B7-714F797466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366" y="3920915"/>
            <a:ext cx="458936" cy="458936"/>
          </a:xfrm>
          <a:prstGeom prst="rect">
            <a:avLst/>
          </a:prstGeom>
        </p:spPr>
      </p:pic>
      <p:sp>
        <p:nvSpPr>
          <p:cNvPr id="37" name="Rectangle 36">
            <a:extLst>
              <a:ext uri="{FF2B5EF4-FFF2-40B4-BE49-F238E27FC236}">
                <a16:creationId xmlns:a16="http://schemas.microsoft.com/office/drawing/2014/main" id="{A147451A-67B2-4F07-800C-398942442821}"/>
              </a:ext>
            </a:extLst>
          </p:cNvPr>
          <p:cNvSpPr/>
          <p:nvPr/>
        </p:nvSpPr>
        <p:spPr>
          <a:xfrm>
            <a:off x="3266608" y="1374251"/>
            <a:ext cx="2984993" cy="8965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F26B104-4B7A-47BF-9AA2-D9B8208D2871}"/>
              </a:ext>
            </a:extLst>
          </p:cNvPr>
          <p:cNvSpPr/>
          <p:nvPr/>
        </p:nvSpPr>
        <p:spPr>
          <a:xfrm>
            <a:off x="2222220" y="5641261"/>
            <a:ext cx="3052708" cy="9255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8ABFEA-32FF-4757-A0F8-0E1D620A4298}"/>
              </a:ext>
            </a:extLst>
          </p:cNvPr>
          <p:cNvSpPr txBox="1"/>
          <p:nvPr/>
        </p:nvSpPr>
        <p:spPr>
          <a:xfrm>
            <a:off x="9007730" y="4888577"/>
            <a:ext cx="2595510" cy="830997"/>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Graph Storage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Customer and Product Social Graph</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Make recommendations</a:t>
            </a:r>
          </a:p>
        </p:txBody>
      </p:sp>
      <p:sp>
        <p:nvSpPr>
          <p:cNvPr id="40" name="Rectangle 39">
            <a:extLst>
              <a:ext uri="{FF2B5EF4-FFF2-40B4-BE49-F238E27FC236}">
                <a16:creationId xmlns:a16="http://schemas.microsoft.com/office/drawing/2014/main" id="{88138C82-29D3-44ED-9492-8B81D717936A}"/>
              </a:ext>
            </a:extLst>
          </p:cNvPr>
          <p:cNvSpPr/>
          <p:nvPr/>
        </p:nvSpPr>
        <p:spPr>
          <a:xfrm>
            <a:off x="6453802" y="4763332"/>
            <a:ext cx="4940118" cy="10212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E314A26E-97FC-4653-B148-DDFDDDC34809}"/>
              </a:ext>
            </a:extLst>
          </p:cNvPr>
          <p:cNvCxnSpPr/>
          <p:nvPr/>
        </p:nvCxnSpPr>
        <p:spPr>
          <a:xfrm>
            <a:off x="3304628" y="4665269"/>
            <a:ext cx="3104540" cy="429097"/>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42" name="Picture 41">
            <a:extLst>
              <a:ext uri="{FF2B5EF4-FFF2-40B4-BE49-F238E27FC236}">
                <a16:creationId xmlns:a16="http://schemas.microsoft.com/office/drawing/2014/main" id="{E237FA3E-A9BE-4912-9D7A-6593CCDE2749}"/>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69058" y="4899320"/>
            <a:ext cx="780290" cy="780290"/>
          </a:xfrm>
          <a:prstGeom prst="rect">
            <a:avLst/>
          </a:prstGeom>
        </p:spPr>
      </p:pic>
      <p:pic>
        <p:nvPicPr>
          <p:cNvPr id="43" name="Picture 42">
            <a:extLst>
              <a:ext uri="{FF2B5EF4-FFF2-40B4-BE49-F238E27FC236}">
                <a16:creationId xmlns:a16="http://schemas.microsoft.com/office/drawing/2014/main" id="{E7908414-68A6-485C-A925-D0C1773F81CF}"/>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06650" y="4906742"/>
            <a:ext cx="780290" cy="780290"/>
          </a:xfrm>
          <a:prstGeom prst="rect">
            <a:avLst/>
          </a:prstGeom>
        </p:spPr>
      </p:pic>
      <p:pic>
        <p:nvPicPr>
          <p:cNvPr id="44" name="Picture 43">
            <a:extLst>
              <a:ext uri="{FF2B5EF4-FFF2-40B4-BE49-F238E27FC236}">
                <a16:creationId xmlns:a16="http://schemas.microsoft.com/office/drawing/2014/main" id="{7C65A7E0-B013-4AEB-843C-10E9AD75C510}"/>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4242" y="4914164"/>
            <a:ext cx="780290" cy="780290"/>
          </a:xfrm>
          <a:prstGeom prst="rect">
            <a:avLst/>
          </a:prstGeom>
        </p:spPr>
      </p:pic>
      <p:cxnSp>
        <p:nvCxnSpPr>
          <p:cNvPr id="45" name="Straight Arrow Connector 44">
            <a:extLst>
              <a:ext uri="{FF2B5EF4-FFF2-40B4-BE49-F238E27FC236}">
                <a16:creationId xmlns:a16="http://schemas.microsoft.com/office/drawing/2014/main" id="{A42CFBB0-E2D5-4E6E-A230-1E802ABBEAA9}"/>
              </a:ext>
            </a:extLst>
          </p:cNvPr>
          <p:cNvCxnSpPr>
            <a:stCxn id="27" idx="3"/>
          </p:cNvCxnSpPr>
          <p:nvPr/>
        </p:nvCxnSpPr>
        <p:spPr>
          <a:xfrm flipV="1">
            <a:off x="5399599" y="5525278"/>
            <a:ext cx="1028081" cy="492331"/>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pic>
        <p:nvPicPr>
          <p:cNvPr id="46" name="Picture 45">
            <a:extLst>
              <a:ext uri="{FF2B5EF4-FFF2-40B4-BE49-F238E27FC236}">
                <a16:creationId xmlns:a16="http://schemas.microsoft.com/office/drawing/2014/main" id="{C54420E7-81AA-431B-A376-68F37C5C79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3362" y="1610031"/>
            <a:ext cx="780290" cy="780290"/>
          </a:xfrm>
          <a:prstGeom prst="rect">
            <a:avLst/>
          </a:prstGeom>
        </p:spPr>
      </p:pic>
      <p:pic>
        <p:nvPicPr>
          <p:cNvPr id="47" name="Picture 46">
            <a:extLst>
              <a:ext uri="{FF2B5EF4-FFF2-40B4-BE49-F238E27FC236}">
                <a16:creationId xmlns:a16="http://schemas.microsoft.com/office/drawing/2014/main" id="{4787CAE0-32EC-4279-95B3-7CB4C856DF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0901" y="1610460"/>
            <a:ext cx="780290" cy="780290"/>
          </a:xfrm>
          <a:prstGeom prst="rect">
            <a:avLst/>
          </a:prstGeom>
        </p:spPr>
      </p:pic>
    </p:spTree>
    <p:extLst>
      <p:ext uri="{BB962C8B-B14F-4D97-AF65-F5344CB8AC3E}">
        <p14:creationId xmlns:p14="http://schemas.microsoft.com/office/powerpoint/2010/main" val="2154093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you think customers will perceive Azure’s Data store capabilities?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2313721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fontScale="77500" lnSpcReduction="20000"/>
          </a:bodyPr>
          <a:lstStyle/>
          <a:p>
            <a:pPr marL="0" indent="0">
              <a:buNone/>
            </a:pPr>
            <a:r>
              <a:rPr lang="en-GB" sz="3200" b="1" dirty="0"/>
              <a:t>Microsoft Cloud Workshop: Modern Cloud Apps</a:t>
            </a:r>
          </a:p>
          <a:p>
            <a:r>
              <a:rPr lang="en-US" dirty="0"/>
              <a:t>In the whiteboard design session, you will work in groups to design a solution to modernize an e-commerce applications backend and ensure compliance, data privacy and protection across all aspects of the system, in transit and at rest.</a:t>
            </a:r>
          </a:p>
          <a:p>
            <a:r>
              <a:rPr lang="en-US" dirty="0"/>
              <a:t>The goal is to use Azure PaaS services for the public-facing and back-end websites, while providing a way for the on-premises components to securely communicate with these services. You will also design fault-tolerance and a regional failover plan of the Azure components.</a:t>
            </a:r>
          </a:p>
          <a:p>
            <a:r>
              <a:rPr lang="en-US"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a:p>
            <a:endParaRPr lang="en-US" sz="2600" dirty="0"/>
          </a:p>
          <a:p>
            <a:endParaRPr lang="en-US" sz="2600" dirty="0"/>
          </a:p>
          <a:p>
            <a:endParaRPr lang="en-US" sz="2600" dirty="0"/>
          </a:p>
          <a:p>
            <a:pPr lvl="0"/>
            <a:endParaRPr lang="en-US" sz="2600" dirty="0"/>
          </a:p>
          <a:p>
            <a:pPr lvl="0"/>
            <a:endParaRPr lang="en-US" sz="4400" dirty="0"/>
          </a:p>
          <a:p>
            <a:pPr lvl="0"/>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244442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DevOps, Monitoring &amp; Security</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3684588"/>
          </a:xfrm>
        </p:spPr>
        <p:txBody>
          <a:bodyPr>
            <a:normAutofit/>
          </a:bodyPr>
          <a:lstStyle/>
          <a:p>
            <a:pPr marL="457200" lvl="0" indent="-457200">
              <a:buFont typeface="Arial" panose="020B0604020202020204" pitchFamily="34" charset="0"/>
              <a:buChar char="•"/>
            </a:pPr>
            <a:r>
              <a:rPr lang="en-US" sz="3200" dirty="0"/>
              <a:t>DevOps automation</a:t>
            </a:r>
          </a:p>
          <a:p>
            <a:pPr marL="457200" lvl="0" indent="-457200">
              <a:buFont typeface="Arial" panose="020B0604020202020204" pitchFamily="34" charset="0"/>
              <a:buChar char="•"/>
            </a:pPr>
            <a:r>
              <a:rPr lang="en-US" sz="3200" dirty="0"/>
              <a:t>Monitoring PaaS solutions</a:t>
            </a:r>
            <a:endParaRPr lang="en-GB" sz="3200" dirty="0"/>
          </a:p>
        </p:txBody>
      </p:sp>
      <p:pic>
        <p:nvPicPr>
          <p:cNvPr id="16" name="Picture 15">
            <a:extLst>
              <a:ext uri="{FF2B5EF4-FFF2-40B4-BE49-F238E27FC236}">
                <a16:creationId xmlns:a16="http://schemas.microsoft.com/office/drawing/2014/main" id="{F8F945A6-8391-41AB-AD6B-29CBFBBEAD2D}"/>
              </a:ext>
            </a:extLst>
          </p:cNvPr>
          <p:cNvPicPr>
            <a:picLocks noChangeAspect="1"/>
          </p:cNvPicPr>
          <p:nvPr/>
        </p:nvPicPr>
        <p:blipFill>
          <a:blip r:embed="rId5"/>
          <a:stretch>
            <a:fillRect/>
          </a:stretch>
        </p:blipFill>
        <p:spPr>
          <a:xfrm>
            <a:off x="3373952" y="5084724"/>
            <a:ext cx="933644" cy="933644"/>
          </a:xfrm>
          <a:prstGeom prst="rect">
            <a:avLst/>
          </a:prstGeom>
        </p:spPr>
      </p:pic>
      <p:pic>
        <p:nvPicPr>
          <p:cNvPr id="17" name="Picture 16">
            <a:extLst>
              <a:ext uri="{FF2B5EF4-FFF2-40B4-BE49-F238E27FC236}">
                <a16:creationId xmlns:a16="http://schemas.microsoft.com/office/drawing/2014/main" id="{C986EFAA-A292-4BE0-88F5-C811CA4EE522}"/>
              </a:ext>
            </a:extLst>
          </p:cNvPr>
          <p:cNvPicPr>
            <a:picLocks noChangeAspect="1"/>
          </p:cNvPicPr>
          <p:nvPr/>
        </p:nvPicPr>
        <p:blipFill>
          <a:blip r:embed="rId6"/>
          <a:stretch>
            <a:fillRect/>
          </a:stretch>
        </p:blipFill>
        <p:spPr>
          <a:xfrm>
            <a:off x="10038935" y="5060868"/>
            <a:ext cx="1091272" cy="1091272"/>
          </a:xfrm>
          <a:prstGeom prst="rect">
            <a:avLst/>
          </a:prstGeom>
        </p:spPr>
      </p:pic>
      <p:pic>
        <p:nvPicPr>
          <p:cNvPr id="18" name="Picture 17">
            <a:extLst>
              <a:ext uri="{FF2B5EF4-FFF2-40B4-BE49-F238E27FC236}">
                <a16:creationId xmlns:a16="http://schemas.microsoft.com/office/drawing/2014/main" id="{6E8CD46E-250D-42AF-AD2E-67BB9F24505D}"/>
              </a:ext>
            </a:extLst>
          </p:cNvPr>
          <p:cNvPicPr>
            <a:picLocks noChangeAspect="1"/>
          </p:cNvPicPr>
          <p:nvPr/>
        </p:nvPicPr>
        <p:blipFill>
          <a:blip r:embed="rId7"/>
          <a:stretch>
            <a:fillRect/>
          </a:stretch>
        </p:blipFill>
        <p:spPr>
          <a:xfrm>
            <a:off x="973620" y="4896370"/>
            <a:ext cx="1315379" cy="1315379"/>
          </a:xfrm>
          <a:prstGeom prst="rect">
            <a:avLst/>
          </a:prstGeom>
        </p:spPr>
      </p:pic>
      <p:pic>
        <p:nvPicPr>
          <p:cNvPr id="19" name="Picture 18">
            <a:extLst>
              <a:ext uri="{FF2B5EF4-FFF2-40B4-BE49-F238E27FC236}">
                <a16:creationId xmlns:a16="http://schemas.microsoft.com/office/drawing/2014/main" id="{541F7315-837B-4ACB-8F65-4FDE80E9635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828415" y="5051894"/>
            <a:ext cx="1045724" cy="1045724"/>
          </a:xfrm>
          <a:prstGeom prst="rect">
            <a:avLst/>
          </a:prstGeom>
        </p:spPr>
      </p:pic>
      <p:pic>
        <p:nvPicPr>
          <p:cNvPr id="20" name="Picture 19">
            <a:extLst>
              <a:ext uri="{FF2B5EF4-FFF2-40B4-BE49-F238E27FC236}">
                <a16:creationId xmlns:a16="http://schemas.microsoft.com/office/drawing/2014/main" id="{39958958-D557-4B04-BFCA-43E3CC3BEF5B}"/>
              </a:ext>
            </a:extLst>
          </p:cNvPr>
          <p:cNvPicPr>
            <a:picLocks noChangeAspect="1"/>
          </p:cNvPicPr>
          <p:nvPr/>
        </p:nvPicPr>
        <p:blipFill>
          <a:blip r:embed="rId9"/>
          <a:stretch>
            <a:fillRect/>
          </a:stretch>
        </p:blipFill>
        <p:spPr>
          <a:xfrm>
            <a:off x="5611340" y="5116403"/>
            <a:ext cx="900857" cy="981215"/>
          </a:xfrm>
          <a:prstGeom prst="rect">
            <a:avLst/>
          </a:prstGeom>
        </p:spPr>
      </p:pic>
    </p:spTree>
    <p:custDataLst>
      <p:tags r:id="rId1"/>
    </p:custDataLst>
    <p:extLst>
      <p:ext uri="{BB962C8B-B14F-4D97-AF65-F5344CB8AC3E}">
        <p14:creationId xmlns:p14="http://schemas.microsoft.com/office/powerpoint/2010/main" val="3496036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Monitoring PaaS Solutions</a:t>
            </a:r>
          </a:p>
        </p:txBody>
      </p:sp>
    </p:spTree>
    <p:extLst>
      <p:ext uri="{BB962C8B-B14F-4D97-AF65-F5344CB8AC3E}">
        <p14:creationId xmlns:p14="http://schemas.microsoft.com/office/powerpoint/2010/main" val="3423538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of monitoring in the cloud era</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sp>
        <p:nvSpPr>
          <p:cNvPr id="64" name="Freeform 111"/>
          <p:cNvSpPr>
            <a:spLocks/>
          </p:cNvSpPr>
          <p:nvPr/>
        </p:nvSpPr>
        <p:spPr bwMode="auto">
          <a:xfrm>
            <a:off x="7985370"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latin typeface="Segoe UI"/>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158" name="Group 157"/>
          <p:cNvGrpSpPr/>
          <p:nvPr/>
        </p:nvGrpSpPr>
        <p:grpSpPr>
          <a:xfrm>
            <a:off x="568047" y="3895443"/>
            <a:ext cx="2672151" cy="1177003"/>
            <a:chOff x="8950455" y="380415"/>
            <a:chExt cx="2913486" cy="1805850"/>
          </a:xfrm>
          <a:solidFill>
            <a:schemeClr val="accent4"/>
          </a:solidFill>
        </p:grpSpPr>
        <p:sp>
          <p:nvSpPr>
            <p:cNvPr id="11" name="Rectangle 10"/>
            <p:cNvSpPr/>
            <p:nvPr/>
          </p:nvSpPr>
          <p:spPr bwMode="auto">
            <a:xfrm>
              <a:off x="8950455" y="380415"/>
              <a:ext cx="2592394" cy="18058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“It takes me too long to detect &amp; debug the errors in my	 apps.”</a:t>
              </a:r>
            </a:p>
          </p:txBody>
        </p:sp>
        <p:sp>
          <p:nvSpPr>
            <p:cNvPr id="155" name="Right Triangle 154"/>
            <p:cNvSpPr/>
            <p:nvPr/>
          </p:nvSpPr>
          <p:spPr bwMode="auto">
            <a:xfrm rot="10800000" flipH="1">
              <a:off x="11530113" y="914542"/>
              <a:ext cx="333828"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59" name="Group 158"/>
          <p:cNvGrpSpPr/>
          <p:nvPr/>
        </p:nvGrpSpPr>
        <p:grpSpPr>
          <a:xfrm>
            <a:off x="845694" y="2522790"/>
            <a:ext cx="2902732" cy="914222"/>
            <a:chOff x="8515673" y="289511"/>
            <a:chExt cx="3331923" cy="1049396"/>
          </a:xfrm>
          <a:solidFill>
            <a:schemeClr val="accent4"/>
          </a:solidFill>
        </p:grpSpPr>
        <p:sp>
          <p:nvSpPr>
            <p:cNvPr id="160" name="Rectangle 159"/>
            <p:cNvSpPr/>
            <p:nvPr/>
          </p:nvSpPr>
          <p:spPr bwMode="auto">
            <a:xfrm>
              <a:off x="8515673" y="289511"/>
              <a:ext cx="3027175"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“How do I understand &amp; optimize performance of my app?”</a:t>
              </a:r>
            </a:p>
          </p:txBody>
        </p:sp>
        <p:sp>
          <p:nvSpPr>
            <p:cNvPr id="161" name="Right Triangle 160"/>
            <p:cNvSpPr/>
            <p:nvPr/>
          </p:nvSpPr>
          <p:spPr bwMode="auto">
            <a:xfrm rot="5400000" flipH="1">
              <a:off x="11513768" y="870809"/>
              <a:ext cx="333827"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3" name="Group 162"/>
          <p:cNvGrpSpPr/>
          <p:nvPr/>
        </p:nvGrpSpPr>
        <p:grpSpPr>
          <a:xfrm>
            <a:off x="3617105" y="1586630"/>
            <a:ext cx="3225916" cy="1205049"/>
            <a:chOff x="8023052" y="289511"/>
            <a:chExt cx="3702892" cy="1383224"/>
          </a:xfrm>
          <a:solidFill>
            <a:schemeClr val="accent4"/>
          </a:solidFill>
        </p:grpSpPr>
        <p:sp>
          <p:nvSpPr>
            <p:cNvPr id="164" name="Rectangle 163"/>
            <p:cNvSpPr/>
            <p:nvPr/>
          </p:nvSpPr>
          <p:spPr bwMode="auto">
            <a:xfrm>
              <a:off x="8023052" y="289511"/>
              <a:ext cx="3702892"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“I need to diagnose problems across the app, VMs, networks, and PaaS services.”</a:t>
              </a:r>
            </a:p>
          </p:txBody>
        </p:sp>
        <p:sp>
          <p:nvSpPr>
            <p:cNvPr id="165" name="Right Triangle 164"/>
            <p:cNvSpPr/>
            <p:nvPr/>
          </p:nvSpPr>
          <p:spPr bwMode="auto">
            <a:xfrm rot="16200000" flipH="1">
              <a:off x="9036961"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6" name="Group 165"/>
          <p:cNvGrpSpPr/>
          <p:nvPr/>
        </p:nvGrpSpPr>
        <p:grpSpPr>
          <a:xfrm>
            <a:off x="7307313" y="1769696"/>
            <a:ext cx="2402254" cy="1205051"/>
            <a:chOff x="8655359" y="289509"/>
            <a:chExt cx="2757444" cy="1383226"/>
          </a:xfrm>
          <a:solidFill>
            <a:schemeClr val="accent4"/>
          </a:solidFill>
        </p:grpSpPr>
        <p:sp>
          <p:nvSpPr>
            <p:cNvPr id="167" name="Rectangle 166"/>
            <p:cNvSpPr/>
            <p:nvPr/>
          </p:nvSpPr>
          <p:spPr bwMode="auto">
            <a:xfrm>
              <a:off x="8655359" y="289509"/>
              <a:ext cx="2757444"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“Are we meeting our customer SLAs?”</a:t>
              </a:r>
            </a:p>
          </p:txBody>
        </p:sp>
        <p:sp>
          <p:nvSpPr>
            <p:cNvPr id="168" name="Right Triangle 167"/>
            <p:cNvSpPr/>
            <p:nvPr/>
          </p:nvSpPr>
          <p:spPr bwMode="auto">
            <a:xfrm rot="5400000">
              <a:off x="8765362"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9" name="Group 168"/>
          <p:cNvGrpSpPr/>
          <p:nvPr/>
        </p:nvGrpSpPr>
        <p:grpSpPr>
          <a:xfrm>
            <a:off x="8602148" y="2797075"/>
            <a:ext cx="3322933" cy="930733"/>
            <a:chOff x="8047327" y="270559"/>
            <a:chExt cx="3398538" cy="1068348"/>
          </a:xfrm>
          <a:solidFill>
            <a:schemeClr val="accent4"/>
          </a:solidFill>
        </p:grpSpPr>
        <p:sp>
          <p:nvSpPr>
            <p:cNvPr id="170" name="Rectangle 169"/>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“Are our customers engaged? Which features are driving engagement?</a:t>
              </a:r>
            </a:p>
          </p:txBody>
        </p:sp>
        <p:sp>
          <p:nvSpPr>
            <p:cNvPr id="171" name="Right Triangle 170"/>
            <p:cNvSpPr/>
            <p:nvPr/>
          </p:nvSpPr>
          <p:spPr bwMode="auto">
            <a:xfrm rot="16200000">
              <a:off x="8047326" y="430071"/>
              <a:ext cx="333829"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a:solidFill>
            <a:schemeClr val="accent4"/>
          </a:solidFill>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defRPr/>
              </a:pPr>
              <a:r>
                <a:rPr lang="en-US" sz="1600" i="1" dirty="0">
                  <a:solidFill>
                    <a:srgbClr val="FFFFFF"/>
                  </a:solidFill>
                  <a:latin typeface="Segoe UI Semilight"/>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474072"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8165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49A32-9C5C-3247-A17D-66B73D4EEFC8}"/>
              </a:ext>
            </a:extLst>
          </p:cNvPr>
          <p:cNvSpPr>
            <a:spLocks noGrp="1"/>
          </p:cNvSpPr>
          <p:nvPr>
            <p:ph type="title"/>
          </p:nvPr>
        </p:nvSpPr>
        <p:spPr/>
        <p:txBody>
          <a:bodyPr/>
          <a:lstStyle/>
          <a:p>
            <a:r>
              <a:rPr lang="en-US" dirty="0"/>
              <a:t>Azure Monitor - Metrics</a:t>
            </a:r>
          </a:p>
        </p:txBody>
      </p:sp>
      <p:sp>
        <p:nvSpPr>
          <p:cNvPr id="3" name="Text Placeholder 2">
            <a:extLst>
              <a:ext uri="{FF2B5EF4-FFF2-40B4-BE49-F238E27FC236}">
                <a16:creationId xmlns:a16="http://schemas.microsoft.com/office/drawing/2014/main" id="{773C2863-50BB-C041-950E-7798CB06AEB8}"/>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B309513-6C44-224C-A71B-E3E13554FF4E}"/>
              </a:ext>
            </a:extLst>
          </p:cNvPr>
          <p:cNvPicPr>
            <a:picLocks noChangeAspect="1"/>
          </p:cNvPicPr>
          <p:nvPr/>
        </p:nvPicPr>
        <p:blipFill>
          <a:blip r:embed="rId3"/>
          <a:stretch>
            <a:fillRect/>
          </a:stretch>
        </p:blipFill>
        <p:spPr>
          <a:xfrm>
            <a:off x="1376855" y="1274868"/>
            <a:ext cx="9091448" cy="5211993"/>
          </a:xfrm>
          <a:prstGeom prst="rect">
            <a:avLst/>
          </a:prstGeom>
          <a:ln>
            <a:solidFill>
              <a:schemeClr val="tx1"/>
            </a:solidFill>
          </a:ln>
        </p:spPr>
      </p:pic>
    </p:spTree>
    <p:extLst>
      <p:ext uri="{BB962C8B-B14F-4D97-AF65-F5344CB8AC3E}">
        <p14:creationId xmlns:p14="http://schemas.microsoft.com/office/powerpoint/2010/main" val="380953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836" y="1777006"/>
            <a:ext cx="11070327" cy="4534584"/>
          </a:xfrm>
        </p:spPr>
        <p:txBody>
          <a:bodyPr>
            <a:normAutofit/>
          </a:bodyPr>
          <a:lstStyle/>
          <a:p>
            <a:pPr marL="457200" indent="-457200">
              <a:buFont typeface="Arial" charset="0"/>
              <a:buChar char="•"/>
            </a:pPr>
            <a:r>
              <a:rPr lang="en-US" sz="3600" dirty="0"/>
              <a:t>Faster time to market</a:t>
            </a:r>
          </a:p>
          <a:p>
            <a:pPr marL="457200" indent="-457200">
              <a:buFont typeface="Arial" charset="0"/>
              <a:buChar char="•"/>
            </a:pPr>
            <a:endParaRPr lang="en-US" sz="3600" dirty="0"/>
          </a:p>
          <a:p>
            <a:pPr marL="457200" indent="-457200">
              <a:buFont typeface="Arial" charset="0"/>
              <a:buChar char="•"/>
            </a:pPr>
            <a:r>
              <a:rPr lang="en-US" sz="3600" dirty="0"/>
              <a:t>Reduced coding time</a:t>
            </a:r>
          </a:p>
          <a:p>
            <a:pPr marL="457200" indent="-457200">
              <a:buFont typeface="Arial" charset="0"/>
              <a:buChar char="•"/>
            </a:pPr>
            <a:endParaRPr lang="en-US" sz="3600" dirty="0"/>
          </a:p>
          <a:p>
            <a:pPr marL="457200" indent="-457200">
              <a:buFont typeface="Arial" charset="0"/>
              <a:buChar char="•"/>
            </a:pPr>
            <a:r>
              <a:rPr lang="en-US" sz="3600" dirty="0"/>
              <a:t>Efficiently manage application lifecycle</a:t>
            </a:r>
          </a:p>
          <a:p>
            <a:pPr marL="457200" indent="-457200">
              <a:buFont typeface="Arial" charset="0"/>
              <a:buChar char="•"/>
            </a:pPr>
            <a:endParaRPr lang="en-US" sz="3600" dirty="0"/>
          </a:p>
        </p:txBody>
      </p:sp>
      <p:sp>
        <p:nvSpPr>
          <p:cNvPr id="3" name="Title 2"/>
          <p:cNvSpPr>
            <a:spLocks noGrp="1"/>
          </p:cNvSpPr>
          <p:nvPr>
            <p:ph type="title"/>
          </p:nvPr>
        </p:nvSpPr>
        <p:spPr/>
        <p:txBody>
          <a:bodyPr/>
          <a:lstStyle/>
          <a:p>
            <a:r>
              <a:rPr lang="en-US" dirty="0"/>
              <a:t>Advantages of PaaS</a:t>
            </a:r>
          </a:p>
        </p:txBody>
      </p:sp>
    </p:spTree>
    <p:extLst>
      <p:ext uri="{BB962C8B-B14F-4D97-AF65-F5344CB8AC3E}">
        <p14:creationId xmlns:p14="http://schemas.microsoft.com/office/powerpoint/2010/main" val="1399188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02C5-53F4-4499-9AC2-348C249313F1}"/>
              </a:ext>
            </a:extLst>
          </p:cNvPr>
          <p:cNvSpPr>
            <a:spLocks noGrp="1"/>
          </p:cNvSpPr>
          <p:nvPr>
            <p:ph type="title"/>
          </p:nvPr>
        </p:nvSpPr>
        <p:spPr/>
        <p:txBody>
          <a:bodyPr/>
          <a:lstStyle/>
          <a:p>
            <a:r>
              <a:rPr lang="en-US" dirty="0"/>
              <a:t>Azure Monitor Workbooks</a:t>
            </a:r>
          </a:p>
        </p:txBody>
      </p:sp>
      <p:sp>
        <p:nvSpPr>
          <p:cNvPr id="3" name="Text Placeholder 2">
            <a:extLst>
              <a:ext uri="{FF2B5EF4-FFF2-40B4-BE49-F238E27FC236}">
                <a16:creationId xmlns:a16="http://schemas.microsoft.com/office/drawing/2014/main" id="{29B77380-EF48-4213-8A2C-8C30D5286E73}"/>
              </a:ext>
            </a:extLst>
          </p:cNvPr>
          <p:cNvSpPr>
            <a:spLocks noGrp="1"/>
          </p:cNvSpPr>
          <p:nvPr>
            <p:ph type="body" sz="quarter" idx="10"/>
          </p:nvPr>
        </p:nvSpPr>
        <p:spPr>
          <a:xfrm>
            <a:off x="586390" y="1434370"/>
            <a:ext cx="3762586" cy="3877985"/>
          </a:xfrm>
          <a:solidFill>
            <a:schemeClr val="accent5">
              <a:lumMod val="75000"/>
            </a:schemeClr>
          </a:solidFill>
        </p:spPr>
        <p:txBody>
          <a:bodyPr/>
          <a:lstStyle/>
          <a:p>
            <a:r>
              <a:rPr lang="en-US" dirty="0">
                <a:solidFill>
                  <a:schemeClr val="bg1"/>
                </a:solidFill>
              </a:rPr>
              <a:t>Workbooks can query data from multiple sources within Azure </a:t>
            </a:r>
          </a:p>
          <a:p>
            <a:endParaRPr lang="en-US" dirty="0">
              <a:solidFill>
                <a:schemeClr val="bg1"/>
              </a:solidFill>
            </a:endParaRPr>
          </a:p>
          <a:p>
            <a:r>
              <a:rPr lang="en-US" dirty="0">
                <a:solidFill>
                  <a:schemeClr val="bg1"/>
                </a:solidFill>
              </a:rPr>
              <a:t>Visualize data </a:t>
            </a:r>
          </a:p>
          <a:p>
            <a:pPr marL="457200" indent="-457200">
              <a:buFont typeface="Arial" panose="020B0604020202020204" pitchFamily="34" charset="0"/>
              <a:buChar char="•"/>
            </a:pPr>
            <a:r>
              <a:rPr lang="en-US" dirty="0">
                <a:solidFill>
                  <a:schemeClr val="bg1"/>
                </a:solidFill>
              </a:rPr>
              <a:t>Performance</a:t>
            </a:r>
          </a:p>
          <a:p>
            <a:pPr marL="457200" indent="-457200">
              <a:buFont typeface="Arial" panose="020B0604020202020204" pitchFamily="34" charset="0"/>
              <a:buChar char="•"/>
            </a:pPr>
            <a:r>
              <a:rPr lang="en-US" dirty="0">
                <a:solidFill>
                  <a:schemeClr val="bg1"/>
                </a:solidFill>
              </a:rPr>
              <a:t>Usage</a:t>
            </a:r>
          </a:p>
          <a:p>
            <a:pPr marL="457200" indent="-457200">
              <a:buFont typeface="Arial" panose="020B0604020202020204" pitchFamily="34" charset="0"/>
              <a:buChar char="•"/>
            </a:pPr>
            <a:r>
              <a:rPr lang="en-US" dirty="0">
                <a:solidFill>
                  <a:schemeClr val="bg1"/>
                </a:solidFill>
              </a:rPr>
              <a:t>Health</a:t>
            </a:r>
          </a:p>
        </p:txBody>
      </p:sp>
      <p:pic>
        <p:nvPicPr>
          <p:cNvPr id="5" name="Picture 2" descr="Example workbook visualizations">
            <a:extLst>
              <a:ext uri="{FF2B5EF4-FFF2-40B4-BE49-F238E27FC236}">
                <a16:creationId xmlns:a16="http://schemas.microsoft.com/office/drawing/2014/main" id="{FFB8F15A-F845-434D-BD06-75096D1C3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043" y="1170878"/>
            <a:ext cx="6312676" cy="4741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64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B1012C-8109-440D-9898-F95E69C1FD59}"/>
              </a:ext>
            </a:extLst>
          </p:cNvPr>
          <p:cNvSpPr>
            <a:spLocks noGrp="1"/>
          </p:cNvSpPr>
          <p:nvPr>
            <p:ph type="body" sz="quarter" idx="10"/>
          </p:nvPr>
        </p:nvSpPr>
        <p:spPr>
          <a:xfrm>
            <a:off x="560837" y="1343025"/>
            <a:ext cx="5192264" cy="5438775"/>
          </a:xfrm>
          <a:solidFill>
            <a:schemeClr val="accent2"/>
          </a:solidFill>
        </p:spPr>
        <p:txBody>
          <a:bodyPr>
            <a:normAutofit fontScale="92500"/>
          </a:bodyPr>
          <a:lstStyle/>
          <a:p>
            <a:pPr marL="457200" indent="-457200">
              <a:buFont typeface="Arial" panose="020B0604020202020204" pitchFamily="34" charset="0"/>
              <a:buChar char="•"/>
            </a:pPr>
            <a:r>
              <a:rPr lang="en-US" dirty="0">
                <a:solidFill>
                  <a:schemeClr val="bg1"/>
                </a:solidFill>
              </a:rPr>
              <a:t>Application Performance Management (APM) service for web developers on multiple platforms</a:t>
            </a:r>
          </a:p>
          <a:p>
            <a:pPr marL="457200" indent="-457200">
              <a:buFont typeface="Arial" panose="020B0604020202020204" pitchFamily="34" charset="0"/>
              <a:buChar char="•"/>
            </a:pPr>
            <a:r>
              <a:rPr lang="en-US" dirty="0">
                <a:solidFill>
                  <a:schemeClr val="bg1"/>
                </a:solidFill>
              </a:rPr>
              <a:t>Use it to monitor live web application &amp; automatically detect performance anomalies</a:t>
            </a:r>
          </a:p>
          <a:p>
            <a:pPr marL="457200" indent="-457200">
              <a:buFont typeface="Arial" panose="020B0604020202020204" pitchFamily="34" charset="0"/>
              <a:buChar char="•"/>
            </a:pPr>
            <a:r>
              <a:rPr lang="en-US" dirty="0">
                <a:solidFill>
                  <a:schemeClr val="bg1"/>
                </a:solidFill>
              </a:rPr>
              <a:t>Powerful analytics tools to diagnose issues, &amp; discover how users interaction with your app</a:t>
            </a:r>
          </a:p>
          <a:p>
            <a:pPr marL="457200" indent="-457200">
              <a:buFont typeface="Arial" panose="020B0604020202020204" pitchFamily="34" charset="0"/>
              <a:buChar char="•"/>
            </a:pPr>
            <a:r>
              <a:rPr lang="en-US" dirty="0">
                <a:solidFill>
                  <a:schemeClr val="bg1"/>
                </a:solidFill>
              </a:rPr>
              <a:t>.NET, Node.js and J2EE, hosted on-premises or in the cloud</a:t>
            </a:r>
          </a:p>
        </p:txBody>
      </p:sp>
      <p:sp>
        <p:nvSpPr>
          <p:cNvPr id="2" name="Title 1">
            <a:extLst>
              <a:ext uri="{FF2B5EF4-FFF2-40B4-BE49-F238E27FC236}">
                <a16:creationId xmlns:a16="http://schemas.microsoft.com/office/drawing/2014/main" id="{800CDE26-F44D-4693-912A-DA69DB1CA4F9}"/>
              </a:ext>
            </a:extLst>
          </p:cNvPr>
          <p:cNvSpPr>
            <a:spLocks noGrp="1"/>
          </p:cNvSpPr>
          <p:nvPr>
            <p:ph type="title"/>
          </p:nvPr>
        </p:nvSpPr>
        <p:spPr/>
        <p:txBody>
          <a:bodyPr/>
          <a:lstStyle/>
          <a:p>
            <a:r>
              <a:rPr lang="en-US" dirty="0"/>
              <a:t>Application Insights</a:t>
            </a:r>
          </a:p>
        </p:txBody>
      </p:sp>
      <p:pic>
        <p:nvPicPr>
          <p:cNvPr id="1026" name="Picture 2" descr="Chart user activity statistics, or drill into specific events.">
            <a:extLst>
              <a:ext uri="{FF2B5EF4-FFF2-40B4-BE49-F238E27FC236}">
                <a16:creationId xmlns:a16="http://schemas.microsoft.com/office/drawing/2014/main" id="{C8DD11BF-2652-4050-8401-3657E6EF8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647" y="2280664"/>
            <a:ext cx="5583801" cy="3271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4CE3E5-1791-4C5A-B08C-1D88CF632F69}"/>
              </a:ext>
            </a:extLst>
          </p:cNvPr>
          <p:cNvPicPr>
            <a:picLocks noChangeAspect="1"/>
          </p:cNvPicPr>
          <p:nvPr/>
        </p:nvPicPr>
        <p:blipFill>
          <a:blip r:embed="rId4"/>
          <a:stretch>
            <a:fillRect/>
          </a:stretch>
        </p:blipFill>
        <p:spPr>
          <a:xfrm>
            <a:off x="9864198" y="908390"/>
            <a:ext cx="2327802" cy="2327802"/>
          </a:xfrm>
          <a:prstGeom prst="rect">
            <a:avLst/>
          </a:prstGeom>
        </p:spPr>
      </p:pic>
    </p:spTree>
    <p:extLst>
      <p:ext uri="{BB962C8B-B14F-4D97-AF65-F5344CB8AC3E}">
        <p14:creationId xmlns:p14="http://schemas.microsoft.com/office/powerpoint/2010/main" val="3848221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a:xfrm>
            <a:off x="268080" y="201907"/>
            <a:ext cx="11655840" cy="820104"/>
          </a:xfrm>
        </p:spPr>
        <p:txBody>
          <a:bodyPr/>
          <a:lstStyle/>
          <a:p>
            <a:r>
              <a:rPr lang="en-US" dirty="0"/>
              <a:t>Azure Application Insights</a:t>
            </a:r>
          </a:p>
        </p:txBody>
      </p:sp>
      <p:graphicFrame>
        <p:nvGraphicFramePr>
          <p:cNvPr id="5" name="Diagram 4">
            <a:extLst>
              <a:ext uri="{FF2B5EF4-FFF2-40B4-BE49-F238E27FC236}">
                <a16:creationId xmlns:a16="http://schemas.microsoft.com/office/drawing/2014/main" id="{0620D21C-44CA-433D-BDB6-9CCD62BD7472}"/>
              </a:ext>
            </a:extLst>
          </p:cNvPr>
          <p:cNvGraphicFramePr/>
          <p:nvPr/>
        </p:nvGraphicFramePr>
        <p:xfrm>
          <a:off x="1" y="5712821"/>
          <a:ext cx="12192000" cy="1232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726DF3B-D0CF-4BF3-95D3-C7A46D29F5F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03567" y="1022011"/>
            <a:ext cx="8623660" cy="47803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28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dgm="http://schemas.openxmlformats.org/drawingml/2006/diagram" xmlns:a16="http://schemas.microsoft.com/office/drawing/2014/main"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is the difference between Operations Monitoring and Application Performance Monitoring?</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Why is it important to have both deployed for Cloud Applications?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2909062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DevOps Automation</a:t>
            </a:r>
          </a:p>
        </p:txBody>
      </p:sp>
    </p:spTree>
    <p:extLst>
      <p:ext uri="{BB962C8B-B14F-4D97-AF65-F5344CB8AC3E}">
        <p14:creationId xmlns:p14="http://schemas.microsoft.com/office/powerpoint/2010/main" val="2057035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F82E0C-5FBE-480A-B6A3-F144C7123034}"/>
              </a:ext>
            </a:extLst>
          </p:cNvPr>
          <p:cNvSpPr/>
          <p:nvPr/>
        </p:nvSpPr>
        <p:spPr>
          <a:xfrm>
            <a:off x="1" y="0"/>
            <a:ext cx="616957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CFA7860-45A5-465A-A6C9-54C1313A0C47}"/>
              </a:ext>
            </a:extLst>
          </p:cNvPr>
          <p:cNvSpPr>
            <a:spLocks noGrp="1"/>
          </p:cNvSpPr>
          <p:nvPr>
            <p:ph type="title"/>
          </p:nvPr>
        </p:nvSpPr>
        <p:spPr/>
        <p:txBody>
          <a:bodyPr/>
          <a:lstStyle/>
          <a:p>
            <a:r>
              <a:rPr lang="en-US" dirty="0">
                <a:solidFill>
                  <a:schemeClr val="bg1"/>
                </a:solidFill>
              </a:rPr>
              <a:t>What is DevOps?</a:t>
            </a:r>
          </a:p>
        </p:txBody>
      </p:sp>
      <p:sp>
        <p:nvSpPr>
          <p:cNvPr id="4" name="Rectangle 3">
            <a:extLst>
              <a:ext uri="{FF2B5EF4-FFF2-40B4-BE49-F238E27FC236}">
                <a16:creationId xmlns:a16="http://schemas.microsoft.com/office/drawing/2014/main" id="{A4438EDB-7C2F-40E4-B663-0FE75844D749}"/>
              </a:ext>
            </a:extLst>
          </p:cNvPr>
          <p:cNvSpPr/>
          <p:nvPr/>
        </p:nvSpPr>
        <p:spPr>
          <a:xfrm>
            <a:off x="564932" y="1601011"/>
            <a:ext cx="5257799" cy="4524315"/>
          </a:xfrm>
          <a:prstGeom prst="rect">
            <a:avLst/>
          </a:prstGeom>
        </p:spPr>
        <p:txBody>
          <a:bodyPr wrap="square">
            <a:spAutoFit/>
          </a:bodyPr>
          <a:lstStyle/>
          <a:p>
            <a:r>
              <a:rPr lang="en-US" sz="3200" dirty="0">
                <a:solidFill>
                  <a:schemeClr val="bg1"/>
                </a:solidFill>
              </a:rPr>
              <a:t>DevOps is a combination of </a:t>
            </a:r>
            <a:r>
              <a:rPr lang="en-US" sz="3200" b="1" u="sng" dirty="0">
                <a:solidFill>
                  <a:schemeClr val="bg2">
                    <a:lumMod val="60000"/>
                    <a:lumOff val="40000"/>
                  </a:schemeClr>
                </a:solidFill>
              </a:rPr>
              <a:t>Dev</a:t>
            </a:r>
            <a:r>
              <a:rPr lang="en-US" sz="3200" b="1" dirty="0">
                <a:solidFill>
                  <a:schemeClr val="bg1"/>
                </a:solidFill>
              </a:rPr>
              <a:t>elopment</a:t>
            </a:r>
            <a:r>
              <a:rPr lang="en-US" sz="3200" dirty="0"/>
              <a:t> </a:t>
            </a:r>
            <a:r>
              <a:rPr lang="en-US" sz="3200" dirty="0">
                <a:solidFill>
                  <a:schemeClr val="bg1"/>
                </a:solidFill>
              </a:rPr>
              <a:t>and information technology</a:t>
            </a:r>
            <a:r>
              <a:rPr lang="en-US" sz="3200" dirty="0"/>
              <a:t> </a:t>
            </a:r>
            <a:r>
              <a:rPr lang="en-US" sz="3200" b="1" u="sng" dirty="0">
                <a:solidFill>
                  <a:schemeClr val="bg2">
                    <a:lumMod val="60000"/>
                    <a:lumOff val="40000"/>
                  </a:schemeClr>
                </a:solidFill>
              </a:rPr>
              <a:t>Op</a:t>
            </a:r>
            <a:r>
              <a:rPr lang="en-US" sz="3200" b="1" dirty="0">
                <a:solidFill>
                  <a:schemeClr val="bg1"/>
                </a:solidFill>
              </a:rPr>
              <a:t>eration</a:t>
            </a:r>
            <a:r>
              <a:rPr lang="en-US" sz="3200" b="1" u="sng" dirty="0">
                <a:solidFill>
                  <a:schemeClr val="bg2">
                    <a:lumMod val="60000"/>
                    <a:lumOff val="40000"/>
                  </a:schemeClr>
                </a:solidFill>
              </a:rPr>
              <a:t>s</a:t>
            </a:r>
            <a:r>
              <a:rPr lang="en-US" sz="3200" dirty="0">
                <a:solidFill>
                  <a:schemeClr val="bg1"/>
                </a:solidFill>
              </a:rPr>
              <a:t>,</a:t>
            </a:r>
            <a:r>
              <a:rPr lang="en-US" sz="3200" dirty="0">
                <a:solidFill>
                  <a:schemeClr val="bg2">
                    <a:lumMod val="40000"/>
                    <a:lumOff val="60000"/>
                  </a:schemeClr>
                </a:solidFill>
              </a:rPr>
              <a:t> </a:t>
            </a:r>
            <a:r>
              <a:rPr lang="en-US" sz="3200" dirty="0">
                <a:solidFill>
                  <a:schemeClr val="bg1"/>
                </a:solidFill>
              </a:rPr>
              <a:t>describing a set of practices emphasizing the collaboration between both teams, while automating software delivery and infrastructure changes.</a:t>
            </a:r>
            <a:endParaRPr lang="en-US" sz="3200" b="1" dirty="0">
              <a:solidFill>
                <a:schemeClr val="bg1"/>
              </a:solidFill>
            </a:endParaRPr>
          </a:p>
        </p:txBody>
      </p:sp>
      <p:pic>
        <p:nvPicPr>
          <p:cNvPr id="6" name="Graphic 5">
            <a:extLst>
              <a:ext uri="{FF2B5EF4-FFF2-40B4-BE49-F238E27FC236}">
                <a16:creationId xmlns:a16="http://schemas.microsoft.com/office/drawing/2014/main" id="{11C53B89-9445-429B-AA81-B24A072E58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106" y="2055813"/>
            <a:ext cx="4893106" cy="2772760"/>
          </a:xfrm>
          <a:prstGeom prst="rect">
            <a:avLst/>
          </a:prstGeom>
        </p:spPr>
      </p:pic>
    </p:spTree>
    <p:extLst>
      <p:ext uri="{BB962C8B-B14F-4D97-AF65-F5344CB8AC3E}">
        <p14:creationId xmlns:p14="http://schemas.microsoft.com/office/powerpoint/2010/main" val="247146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7668" b="7668"/>
          <a:stretch>
            <a:fillRect/>
          </a:stretch>
        </p:blipFill>
        <p:spPr/>
      </p:pic>
      <p:sp>
        <p:nvSpPr>
          <p:cNvPr id="4" name="Title 3"/>
          <p:cNvSpPr>
            <a:spLocks noGrp="1"/>
          </p:cNvSpPr>
          <p:nvPr>
            <p:ph type="title"/>
          </p:nvPr>
        </p:nvSpPr>
        <p:spPr>
          <a:solidFill>
            <a:srgbClr val="F8F8F8">
              <a:alpha val="69804"/>
            </a:srgbClr>
          </a:solidFill>
        </p:spPr>
        <p:txBody>
          <a:bodyPr vert="horz" wrap="square" lIns="121903" tIns="46794" rIns="119983" bIns="62391" numCol="1" rtlCol="0" anchor="ctr" anchorCtr="0" compatLnSpc="1">
            <a:prstTxWarp prst="textNoShape">
              <a:avLst/>
            </a:prstTxWarp>
            <a:normAutofit/>
          </a:bodyPr>
          <a:lstStyle/>
          <a:p>
            <a:r>
              <a:rPr lang="en-US" dirty="0"/>
              <a:t> </a:t>
            </a:r>
          </a:p>
        </p:txBody>
      </p:sp>
      <p:sp>
        <p:nvSpPr>
          <p:cNvPr id="5" name="Title 1"/>
          <p:cNvSpPr txBox="1">
            <a:spLocks/>
          </p:cNvSpPr>
          <p:nvPr/>
        </p:nvSpPr>
        <p:spPr>
          <a:xfrm>
            <a:off x="832596" y="1138786"/>
            <a:ext cx="8481636" cy="3607939"/>
          </a:xfrm>
          <a:prstGeom prst="rect">
            <a:avLst/>
          </a:prstGeom>
          <a:noFill/>
        </p:spPr>
        <p:txBody>
          <a:bodyPr vert="horz" lIns="91427" tIns="50393" rIns="89988" bIns="46794" rtlCol="0" anchor="ctr">
            <a:noAutofit/>
          </a:bodyPr>
          <a:lstStyle>
            <a:lvl1pPr algn="ctr" defTabSz="914400" rtl="0" eaLnBrk="1" latinLnBrk="0" hangingPunct="1">
              <a:lnSpc>
                <a:spcPct val="80000"/>
              </a:lnSpc>
              <a:spcBef>
                <a:spcPct val="0"/>
              </a:spcBef>
              <a:buNone/>
              <a:defRPr sz="6000" kern="1200" cap="none" spc="100" baseline="0">
                <a:solidFill>
                  <a:schemeClr val="bg1"/>
                </a:solidFill>
                <a:effectLst>
                  <a:glow rad="38100">
                    <a:schemeClr val="tx1">
                      <a:alpha val="40000"/>
                    </a:schemeClr>
                  </a:glow>
                </a:effectLst>
                <a:latin typeface="+mj-lt"/>
                <a:ea typeface="+mj-ea"/>
                <a:cs typeface="+mj-cs"/>
              </a:defRPr>
            </a:lvl1pPr>
          </a:lstStyle>
          <a:p>
            <a:pPr algn="l" defTabSz="896386"/>
            <a:r>
              <a:rPr lang="en-US" sz="5999" spc="98" dirty="0">
                <a:solidFill>
                  <a:sysClr val="windowText" lastClr="000000"/>
                </a:solidFill>
                <a:effectLst/>
                <a:latin typeface="Segoe UI Light"/>
              </a:rPr>
              <a:t>DevOps is the union of people, process, and products to enable continuous delivery of value to our end users.</a:t>
            </a:r>
          </a:p>
        </p:txBody>
      </p:sp>
      <p:sp>
        <p:nvSpPr>
          <p:cNvPr id="7" name="Text Placeholder 5"/>
          <p:cNvSpPr txBox="1">
            <a:spLocks/>
          </p:cNvSpPr>
          <p:nvPr/>
        </p:nvSpPr>
        <p:spPr>
          <a:xfrm>
            <a:off x="832597" y="4964953"/>
            <a:ext cx="10514108" cy="1124320"/>
          </a:xfrm>
          <a:prstGeom prst="rect">
            <a:avLst/>
          </a:prstGeom>
          <a:noFill/>
          <a:ln w="38100">
            <a:noFill/>
          </a:ln>
          <a:effectLst/>
        </p:spPr>
        <p:txBody>
          <a:bodyPr vert="horz" lIns="45713" tIns="45713" rIns="45713" bIns="45713" rtlCol="0" anchor="t">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18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2pPr>
            <a:lvl3pPr marL="914377"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3pPr>
            <a:lvl4pPr marL="1371566"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4pPr>
            <a:lvl5pPr marL="1828754"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5pPr>
            <a:lvl6pPr marL="2285943"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6pPr>
            <a:lvl7pPr marL="2743131"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7pPr>
            <a:lvl8pPr marL="320032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8pPr>
            <a:lvl9pPr marL="365750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9pPr>
          </a:lstStyle>
          <a:p>
            <a:pPr algn="l" defTabSz="896386">
              <a:spcBef>
                <a:spcPts val="1176"/>
              </a:spcBef>
              <a:spcAft>
                <a:spcPts val="196"/>
              </a:spcAft>
              <a:buClr>
                <a:srgbClr val="0078D7"/>
              </a:buClr>
            </a:pPr>
            <a:r>
              <a:rPr lang="en-US" sz="2800" dirty="0">
                <a:solidFill>
                  <a:srgbClr val="282828">
                    <a:lumMod val="65000"/>
                    <a:lumOff val="35000"/>
                  </a:srgbClr>
                </a:solidFill>
                <a:latin typeface="Segoe UI Semilight"/>
              </a:rPr>
              <a:t>- Donovan Brown</a:t>
            </a:r>
          </a:p>
        </p:txBody>
      </p:sp>
      <p:sp>
        <p:nvSpPr>
          <p:cNvPr id="8" name="TextBox 7"/>
          <p:cNvSpPr txBox="1"/>
          <p:nvPr/>
        </p:nvSpPr>
        <p:spPr>
          <a:xfrm>
            <a:off x="435361" y="6043063"/>
            <a:ext cx="3946334" cy="615473"/>
          </a:xfrm>
          <a:prstGeom prst="rect">
            <a:avLst/>
          </a:prstGeom>
          <a:noFill/>
        </p:spPr>
        <p:txBody>
          <a:bodyPr wrap="none" lIns="179259" tIns="143407" rIns="179259" bIns="143407" rtlCol="0">
            <a:spAutoFit/>
          </a:bodyPr>
          <a:lstStyle/>
          <a:p>
            <a:pPr defTabSz="914246">
              <a:lnSpc>
                <a:spcPct val="90000"/>
              </a:lnSpc>
              <a:spcAft>
                <a:spcPts val="588"/>
              </a:spcAft>
              <a:defRPr/>
            </a:pPr>
            <a:r>
              <a:rPr lang="en-US" sz="2353" kern="0" dirty="0">
                <a:solidFill>
                  <a:srgbClr val="D83B01"/>
                </a:solidFill>
                <a:latin typeface="Segoe UI Semilight"/>
                <a:hlinkClick r:id="rId4"/>
              </a:rPr>
              <a:t>http://bit.ly/WhatIs-DevOps</a:t>
            </a:r>
            <a:endParaRPr lang="en-US" sz="2353" kern="0" dirty="0">
              <a:solidFill>
                <a:srgbClr val="D83B01"/>
              </a:solidFill>
              <a:latin typeface="Segoe UI Semilight"/>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70753" y1="92716" x2="70753" y2="92716"/>
                        <a14:foregroundMark x1="70753" y1="92716" x2="70753" y2="92716"/>
                        <a14:foregroundMark x1="73333" y1="96965" x2="73333" y2="96965"/>
                        <a14:foregroundMark x1="72903" y1="99090" x2="72903" y2="99090"/>
                        <a14:foregroundMark x1="63871" y1="38392" x2="63871" y2="38392"/>
                        <a14:foregroundMark x1="64946" y1="31563" x2="64946" y2="31563"/>
                        <a14:foregroundMark x1="72688" y1="37633" x2="57849" y2="41426"/>
                        <a14:foregroundMark x1="76129" y1="46131" x2="59355" y2="46282"/>
                        <a14:foregroundMark x1="55699" y1="36267" x2="55699" y2="36267"/>
                        <a14:foregroundMark x1="56559" y1="43854" x2="56559" y2="43854"/>
                        <a14:foregroundMark x1="71398" y1="41730" x2="71398" y2="41730"/>
                        <a14:foregroundMark x1="68387" y1="32018" x2="68387" y2="32018"/>
                        <a14:foregroundMark x1="63871" y1="30501" x2="63871" y2="30501"/>
                        <a14:foregroundMark x1="58065" y1="32170" x2="58065" y2="32170"/>
                        <a14:foregroundMark x1="60430" y1="30197" x2="60430" y2="30197"/>
                        <a14:foregroundMark x1="61075" y1="30197" x2="62796" y2="32625"/>
                        <a14:foregroundMark x1="53548" y1="33687" x2="58495" y2="29439"/>
                        <a14:foregroundMark x1="46667" y1="32777" x2="38925" y2="29590"/>
                        <a14:foregroundMark x1="35054" y1="31259" x2="30538" y2="31259"/>
                        <a14:foregroundMark x1="31398" y1="41882" x2="38925" y2="37936"/>
                        <a14:foregroundMark x1="28602" y1="36571" x2="29677" y2="46737"/>
                        <a14:foregroundMark x1="30968" y1="48558" x2="36559" y2="48558"/>
                        <a14:foregroundMark x1="46882" y1="44310" x2="48172" y2="41882"/>
                        <a14:foregroundMark x1="53763" y1="42489" x2="53763" y2="42489"/>
                        <a14:foregroundMark x1="38065" y1="43399" x2="43226" y2="38088"/>
                        <a14:foregroundMark x1="51828" y1="40819" x2="53978" y2="44613"/>
                        <a14:foregroundMark x1="71613" y1="48710" x2="62151" y2="49165"/>
                        <a14:foregroundMark x1="64301" y1="74962" x2="81935" y2="72231"/>
                        <a14:foregroundMark x1="76989" y1="92413" x2="28387" y2="92868"/>
                        <a14:foregroundMark x1="24731" y1="96813" x2="61290" y2="96813"/>
                        <a14:foregroundMark x1="74194" y1="44006" x2="63441" y2="36267"/>
                        <a14:foregroundMark x1="38065" y1="36571" x2="23871" y2="39302"/>
                        <a14:foregroundMark x1="11828" y1="85432" x2="64516" y2="67223"/>
                        <a14:foregroundMark x1="72043" y1="88012" x2="49462" y2="73293"/>
                        <a14:foregroundMark x1="66022" y1="97117" x2="26237" y2="91654"/>
                        <a14:foregroundMark x1="96129" y1="25797" x2="79785" y2="10015"/>
                        <a14:foregroundMark x1="74839" y1="6222" x2="33548" y2="6070"/>
                        <a14:foregroundMark x1="24516" y1="7739" x2="1505" y2="30501"/>
                        <a14:foregroundMark x1="60645" y1="73293" x2="63656" y2="77390"/>
                      </a14:backgroundRemoval>
                    </a14:imgEffect>
                  </a14:imgLayer>
                </a14:imgProps>
              </a:ext>
            </a:extLst>
          </a:blip>
          <a:stretch>
            <a:fillRect/>
          </a:stretch>
        </p:blipFill>
        <p:spPr>
          <a:xfrm>
            <a:off x="9128600" y="2757020"/>
            <a:ext cx="2923274" cy="4142878"/>
          </a:xfrm>
          <a:prstGeom prst="rect">
            <a:avLst/>
          </a:prstGeom>
        </p:spPr>
      </p:pic>
    </p:spTree>
    <p:extLst>
      <p:ext uri="{BB962C8B-B14F-4D97-AF65-F5344CB8AC3E}">
        <p14:creationId xmlns:p14="http://schemas.microsoft.com/office/powerpoint/2010/main" val="34363576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4" y="222583"/>
            <a:ext cx="11630593" cy="758022"/>
          </a:xfrm>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281215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282828">
                        <a:lumMod val="50000"/>
                      </a:srgbClr>
                    </a:gs>
                    <a:gs pos="30000">
                      <a:srgbClr val="282828">
                        <a:lumMod val="50000"/>
                      </a:srgbClr>
                    </a:gs>
                  </a:gsLst>
                  <a:lin ang="5400000" scaled="0"/>
                </a:gradFill>
                <a:latin typeface="Segoe UI Semilight"/>
              </a:rPr>
              <a:t>DEV</a:t>
            </a:r>
          </a:p>
        </p:txBody>
      </p:sp>
      <p:pic>
        <p:nvPicPr>
          <p:cNvPr id="56" name="Picture 55"/>
          <p:cNvPicPr>
            <a:picLocks/>
          </p:cNvPicPr>
          <p:nvPr/>
        </p:nvPicPr>
        <p:blipFill>
          <a:blip r:embed="rId9"/>
          <a:stretch>
            <a:fillRect/>
          </a:stretch>
        </p:blipFill>
        <p:spPr>
          <a:xfrm>
            <a:off x="2581197" y="2885633"/>
            <a:ext cx="121204" cy="134464"/>
          </a:xfrm>
          <a:prstGeom prst="rect">
            <a:avLst/>
          </a:prstGeom>
        </p:spPr>
      </p:pic>
      <p:pic>
        <p:nvPicPr>
          <p:cNvPr id="57" name="Picture 56"/>
          <p:cNvPicPr>
            <a:picLocks/>
          </p:cNvPicPr>
          <p:nvPr/>
        </p:nvPicPr>
        <p:blipFill>
          <a:blip r:embed="rId9"/>
          <a:stretch>
            <a:fillRect/>
          </a:stretch>
        </p:blipFill>
        <p:spPr>
          <a:xfrm flipH="1">
            <a:off x="2850343" y="2885633"/>
            <a:ext cx="121204" cy="134464"/>
          </a:xfrm>
          <a:prstGeom prst="rect">
            <a:avLst/>
          </a:prstGeom>
        </p:spPr>
      </p:pic>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381714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33D7-64FC-42E2-B0F1-80C1D97077BB}"/>
              </a:ext>
            </a:extLst>
          </p:cNvPr>
          <p:cNvSpPr>
            <a:spLocks noGrp="1"/>
          </p:cNvSpPr>
          <p:nvPr>
            <p:ph type="title"/>
          </p:nvPr>
        </p:nvSpPr>
        <p:spPr/>
        <p:txBody>
          <a:bodyPr/>
          <a:lstStyle/>
          <a:p>
            <a:r>
              <a:rPr lang="en-US" dirty="0"/>
              <a:t>DevOps Principals</a:t>
            </a:r>
          </a:p>
        </p:txBody>
      </p:sp>
      <p:sp>
        <p:nvSpPr>
          <p:cNvPr id="5" name="Content Placeholder 2">
            <a:extLst>
              <a:ext uri="{FF2B5EF4-FFF2-40B4-BE49-F238E27FC236}">
                <a16:creationId xmlns:a16="http://schemas.microsoft.com/office/drawing/2014/main" id="{2E2489E7-F30A-42DF-96F5-C149481153A2}"/>
              </a:ext>
            </a:extLst>
          </p:cNvPr>
          <p:cNvSpPr>
            <a:spLocks noGrp="1"/>
          </p:cNvSpPr>
          <p:nvPr>
            <p:ph type="body" sz="quarter" idx="10"/>
          </p:nvPr>
        </p:nvSpPr>
        <p:spPr>
          <a:xfrm>
            <a:off x="560836" y="1777006"/>
            <a:ext cx="11070327" cy="4245422"/>
          </a:xfrm>
        </p:spPr>
        <p:txBody>
          <a:bodyPr>
            <a:normAutofit/>
          </a:bodyPr>
          <a:lstStyle/>
          <a:p>
            <a:pPr marL="571500" indent="-571500">
              <a:buFont typeface="Arial" panose="020B0604020202020204" pitchFamily="34" charset="0"/>
              <a:buChar char="•"/>
            </a:pPr>
            <a:r>
              <a:rPr lang="en-US" sz="4000" dirty="0"/>
              <a:t>Go faster</a:t>
            </a:r>
          </a:p>
          <a:p>
            <a:pPr marL="571500" indent="-571500">
              <a:buFont typeface="Arial" panose="020B0604020202020204" pitchFamily="34" charset="0"/>
              <a:buChar char="•"/>
            </a:pPr>
            <a:r>
              <a:rPr lang="en-US" sz="4000" dirty="0"/>
              <a:t>Shorten feedback loops</a:t>
            </a:r>
          </a:p>
          <a:p>
            <a:pPr marL="571500" indent="-571500">
              <a:buFont typeface="Arial" panose="020B0604020202020204" pitchFamily="34" charset="0"/>
              <a:buChar char="•"/>
            </a:pPr>
            <a:r>
              <a:rPr lang="en-US" sz="4000" dirty="0"/>
              <a:t>Experiment and learn</a:t>
            </a:r>
          </a:p>
          <a:p>
            <a:pPr marL="571500" indent="-571500">
              <a:buFont typeface="Arial" panose="020B0604020202020204" pitchFamily="34" charset="0"/>
              <a:buChar char="•"/>
            </a:pPr>
            <a:r>
              <a:rPr lang="en-US" sz="4000" dirty="0"/>
              <a:t>Cultural transformation (no finger pointing)</a:t>
            </a:r>
          </a:p>
          <a:p>
            <a:pPr marL="571500" indent="-571500">
              <a:buFont typeface="Arial" panose="020B0604020202020204" pitchFamily="34" charset="0"/>
              <a:buChar char="•"/>
            </a:pPr>
            <a:r>
              <a:rPr lang="en-US" sz="4000" dirty="0"/>
              <a:t>Deliver business and customer value constantly and consistently</a:t>
            </a:r>
          </a:p>
        </p:txBody>
      </p:sp>
    </p:spTree>
    <p:extLst>
      <p:ext uri="{BB962C8B-B14F-4D97-AF65-F5344CB8AC3E}">
        <p14:creationId xmlns:p14="http://schemas.microsoft.com/office/powerpoint/2010/main" val="1880636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Autofit/>
          </a:bodyPr>
          <a:lstStyle/>
          <a:p>
            <a:pPr marL="571500" indent="-571500">
              <a:buFont typeface="Arial" charset="0"/>
              <a:buChar char="•"/>
            </a:pPr>
            <a:r>
              <a:rPr lang="en-US" sz="4000" dirty="0"/>
              <a:t>Easily build powerful web apps and APIs</a:t>
            </a:r>
          </a:p>
          <a:p>
            <a:pPr marL="571500" indent="-571500">
              <a:buFont typeface="Arial" charset="0"/>
              <a:buChar char="•"/>
            </a:pPr>
            <a:r>
              <a:rPr lang="en-US" sz="4000" dirty="0"/>
              <a:t>Take control with fully managed platform</a:t>
            </a:r>
          </a:p>
          <a:p>
            <a:pPr marL="571500" indent="-571500">
              <a:buFont typeface="Arial" charset="0"/>
              <a:buChar char="•"/>
            </a:pPr>
            <a:r>
              <a:rPr lang="en-US" sz="4000" dirty="0"/>
              <a:t>Host apps with confidence</a:t>
            </a:r>
          </a:p>
          <a:p>
            <a:pPr marL="571500" indent="-571500">
              <a:buFont typeface="Arial" charset="0"/>
              <a:buChar char="•"/>
            </a:pPr>
            <a:endParaRPr lang="en-US" sz="4000" dirty="0"/>
          </a:p>
        </p:txBody>
      </p:sp>
      <p:sp>
        <p:nvSpPr>
          <p:cNvPr id="3" name="Title 2">
            <a:extLst>
              <a:ext uri="{FF2B5EF4-FFF2-40B4-BE49-F238E27FC236}">
                <a16:creationId xmlns:a16="http://schemas.microsoft.com/office/drawing/2014/main" id="{18DB2A57-FADF-4B28-B9E4-917D570608D6}"/>
              </a:ext>
            </a:extLst>
          </p:cNvPr>
          <p:cNvSpPr>
            <a:spLocks noGrp="1"/>
          </p:cNvSpPr>
          <p:nvPr>
            <p:ph type="title"/>
          </p:nvPr>
        </p:nvSpPr>
        <p:spPr/>
        <p:txBody>
          <a:bodyPr/>
          <a:lstStyle/>
          <a:p>
            <a:r>
              <a:rPr lang="en-US"/>
              <a:t>Azure App Service</a:t>
            </a:r>
            <a:endParaRPr lang="en-US" dirty="0"/>
          </a:p>
        </p:txBody>
      </p:sp>
      <p:sp>
        <p:nvSpPr>
          <p:cNvPr id="4" name="Text Placeholder 3">
            <a:extLst>
              <a:ext uri="{FF2B5EF4-FFF2-40B4-BE49-F238E27FC236}">
                <a16:creationId xmlns:a16="http://schemas.microsoft.com/office/drawing/2014/main" id="{EA9AA3CA-B05A-48A2-9F51-925A69C0E54E}"/>
              </a:ext>
            </a:extLst>
          </p:cNvPr>
          <p:cNvSpPr>
            <a:spLocks noGrp="1"/>
          </p:cNvSpPr>
          <p:nvPr/>
        </p:nvSpPr>
        <p:spPr>
          <a:xfrm>
            <a:off x="230528" y="1360894"/>
            <a:ext cx="11730944"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endParaRPr lang="en-US" sz="4000" dirty="0"/>
          </a:p>
        </p:txBody>
      </p:sp>
      <p:pic>
        <p:nvPicPr>
          <p:cNvPr id="5" name="Picture 4">
            <a:extLst>
              <a:ext uri="{FF2B5EF4-FFF2-40B4-BE49-F238E27FC236}">
                <a16:creationId xmlns:a16="http://schemas.microsoft.com/office/drawing/2014/main" id="{9AFEBA8D-0075-43A5-86B3-A70D14652B68}"/>
              </a:ext>
            </a:extLst>
          </p:cNvPr>
          <p:cNvPicPr>
            <a:picLocks noChangeAspect="1"/>
          </p:cNvPicPr>
          <p:nvPr/>
        </p:nvPicPr>
        <p:blipFill>
          <a:blip r:embed="rId3"/>
          <a:stretch>
            <a:fillRect/>
          </a:stretch>
        </p:blipFill>
        <p:spPr>
          <a:xfrm>
            <a:off x="9419303" y="4306054"/>
            <a:ext cx="1754944" cy="1754942"/>
          </a:xfrm>
          <a:prstGeom prst="rect">
            <a:avLst/>
          </a:prstGeom>
        </p:spPr>
      </p:pic>
    </p:spTree>
    <p:extLst>
      <p:ext uri="{BB962C8B-B14F-4D97-AF65-F5344CB8AC3E}">
        <p14:creationId xmlns:p14="http://schemas.microsoft.com/office/powerpoint/2010/main" val="31998053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DevOps Dictionary</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061545" y="3794073"/>
            <a:ext cx="101929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61D928-ECB3-42AB-BEEE-D86DE43A1AD3}"/>
              </a:ext>
            </a:extLst>
          </p:cNvPr>
          <p:cNvGrpSpPr/>
          <p:nvPr/>
        </p:nvGrpSpPr>
        <p:grpSpPr>
          <a:xfrm>
            <a:off x="283618" y="1706651"/>
            <a:ext cx="1828962" cy="1528732"/>
            <a:chOff x="50976" y="4885872"/>
            <a:chExt cx="1828962" cy="1528732"/>
          </a:xfrm>
        </p:grpSpPr>
        <p:sp>
          <p:nvSpPr>
            <p:cNvPr id="13" name="Rectangle 12">
              <a:extLst>
                <a:ext uri="{FF2B5EF4-FFF2-40B4-BE49-F238E27FC236}">
                  <a16:creationId xmlns:a16="http://schemas.microsoft.com/office/drawing/2014/main" id="{66364F69-4843-4149-90EA-97E167184A44}"/>
                </a:ext>
              </a:extLst>
            </p:cNvPr>
            <p:cNvSpPr/>
            <p:nvPr/>
          </p:nvSpPr>
          <p:spPr>
            <a:xfrm>
              <a:off x="50976" y="5706718"/>
              <a:ext cx="1828962" cy="707886"/>
            </a:xfrm>
            <a:prstGeom prst="rect">
              <a:avLst/>
            </a:prstGeom>
          </p:spPr>
          <p:txBody>
            <a:bodyPr wrap="none">
              <a:spAutoFit/>
            </a:bodyPr>
            <a:lstStyle/>
            <a:p>
              <a:pPr algn="ctr"/>
              <a:r>
                <a:rPr lang="en-US" sz="2000" b="1" dirty="0"/>
                <a:t>Continuous </a:t>
              </a:r>
            </a:p>
            <a:p>
              <a:pPr algn="ctr"/>
              <a:r>
                <a:rPr lang="en-US" sz="2000" b="1" dirty="0"/>
                <a:t>Integration (CI)</a:t>
              </a:r>
            </a:p>
          </p:txBody>
        </p:sp>
        <p:pic>
          <p:nvPicPr>
            <p:cNvPr id="8" name="Picture 7">
              <a:extLst>
                <a:ext uri="{FF2B5EF4-FFF2-40B4-BE49-F238E27FC236}">
                  <a16:creationId xmlns:a16="http://schemas.microsoft.com/office/drawing/2014/main" id="{83C19BA2-873C-4EAC-B99B-116828838A24}"/>
                </a:ext>
              </a:extLst>
            </p:cNvPr>
            <p:cNvPicPr>
              <a:picLocks noChangeAspect="1"/>
            </p:cNvPicPr>
            <p:nvPr/>
          </p:nvPicPr>
          <p:blipFill>
            <a:blip r:embed="rId2">
              <a:biLevel thresh="75000"/>
            </a:blip>
            <a:stretch>
              <a:fillRect/>
            </a:stretch>
          </p:blipFill>
          <p:spPr>
            <a:xfrm>
              <a:off x="575312" y="4885872"/>
              <a:ext cx="780290" cy="780290"/>
            </a:xfrm>
            <a:prstGeom prst="rect">
              <a:avLst/>
            </a:prstGeom>
          </p:spPr>
        </p:pic>
      </p:grpSp>
      <p:sp>
        <p:nvSpPr>
          <p:cNvPr id="11" name="Rectangle 10">
            <a:extLst>
              <a:ext uri="{FF2B5EF4-FFF2-40B4-BE49-F238E27FC236}">
                <a16:creationId xmlns:a16="http://schemas.microsoft.com/office/drawing/2014/main" id="{CBF3DBE8-65EA-4CFC-939B-508AE93734A7}"/>
              </a:ext>
            </a:extLst>
          </p:cNvPr>
          <p:cNvSpPr/>
          <p:nvPr/>
        </p:nvSpPr>
        <p:spPr>
          <a:xfrm>
            <a:off x="2335924" y="1778520"/>
            <a:ext cx="9017875" cy="1384995"/>
          </a:xfrm>
          <a:prstGeom prst="rect">
            <a:avLst/>
          </a:prstGeom>
        </p:spPr>
        <p:txBody>
          <a:bodyPr wrap="square">
            <a:spAutoFit/>
          </a:bodyPr>
          <a:lstStyle/>
          <a:p>
            <a:r>
              <a:rPr lang="en-US" sz="2800" dirty="0"/>
              <a:t>Development team members integrate their work frequently, usually daily. Each integration is verified by an automated build / test to detect integration errors quickly</a:t>
            </a:r>
          </a:p>
        </p:txBody>
      </p:sp>
      <p:sp>
        <p:nvSpPr>
          <p:cNvPr id="42" name="Rectangle 41">
            <a:extLst>
              <a:ext uri="{FF2B5EF4-FFF2-40B4-BE49-F238E27FC236}">
                <a16:creationId xmlns:a16="http://schemas.microsoft.com/office/drawing/2014/main" id="{8F4FB57E-B727-44FA-B0F6-1E16BA4AE58E}"/>
              </a:ext>
            </a:extLst>
          </p:cNvPr>
          <p:cNvSpPr/>
          <p:nvPr/>
        </p:nvSpPr>
        <p:spPr>
          <a:xfrm>
            <a:off x="2335924" y="4352764"/>
            <a:ext cx="9017875" cy="954107"/>
          </a:xfrm>
          <a:prstGeom prst="rect">
            <a:avLst/>
          </a:prstGeom>
        </p:spPr>
        <p:txBody>
          <a:bodyPr wrap="square">
            <a:spAutoFit/>
          </a:bodyPr>
          <a:lstStyle/>
          <a:p>
            <a:r>
              <a:rPr lang="en-US" sz="2800" dirty="0"/>
              <a:t>Automated tests are invoked as a crucial step to any automated build process. If tests fail, so does the build</a:t>
            </a:r>
          </a:p>
        </p:txBody>
      </p:sp>
      <p:grpSp>
        <p:nvGrpSpPr>
          <p:cNvPr id="47" name="Group 46">
            <a:extLst>
              <a:ext uri="{FF2B5EF4-FFF2-40B4-BE49-F238E27FC236}">
                <a16:creationId xmlns:a16="http://schemas.microsoft.com/office/drawing/2014/main" id="{3C469634-391E-4EA2-A2E5-28EC28738FC2}"/>
              </a:ext>
            </a:extLst>
          </p:cNvPr>
          <p:cNvGrpSpPr/>
          <p:nvPr/>
        </p:nvGrpSpPr>
        <p:grpSpPr>
          <a:xfrm>
            <a:off x="474983" y="4312847"/>
            <a:ext cx="1446229" cy="1488176"/>
            <a:chOff x="474983" y="4312847"/>
            <a:chExt cx="1446229" cy="1488176"/>
          </a:xfrm>
        </p:grpSpPr>
        <p:sp>
          <p:nvSpPr>
            <p:cNvPr id="40" name="Rectangle 39">
              <a:extLst>
                <a:ext uri="{FF2B5EF4-FFF2-40B4-BE49-F238E27FC236}">
                  <a16:creationId xmlns:a16="http://schemas.microsoft.com/office/drawing/2014/main" id="{C1C1659A-76F0-4B5A-A093-355AE491C7A6}"/>
                </a:ext>
              </a:extLst>
            </p:cNvPr>
            <p:cNvSpPr/>
            <p:nvPr/>
          </p:nvSpPr>
          <p:spPr>
            <a:xfrm>
              <a:off x="474983" y="5093137"/>
              <a:ext cx="1446229" cy="707886"/>
            </a:xfrm>
            <a:prstGeom prst="rect">
              <a:avLst/>
            </a:prstGeom>
          </p:spPr>
          <p:txBody>
            <a:bodyPr wrap="none">
              <a:spAutoFit/>
            </a:bodyPr>
            <a:lstStyle/>
            <a:p>
              <a:pPr algn="ctr"/>
              <a:r>
                <a:rPr lang="en-US" sz="2000" b="1" dirty="0"/>
                <a:t>Continuous</a:t>
              </a:r>
            </a:p>
            <a:p>
              <a:pPr algn="ctr"/>
              <a:r>
                <a:rPr lang="en-US" sz="2000" b="1" dirty="0"/>
                <a:t>Testing</a:t>
              </a:r>
            </a:p>
          </p:txBody>
        </p:sp>
        <p:pic>
          <p:nvPicPr>
            <p:cNvPr id="46" name="Picture 45">
              <a:extLst>
                <a:ext uri="{FF2B5EF4-FFF2-40B4-BE49-F238E27FC236}">
                  <a16:creationId xmlns:a16="http://schemas.microsoft.com/office/drawing/2014/main" id="{40425E65-9B86-4CEC-88F4-4E0354467DE3}"/>
                </a:ext>
              </a:extLst>
            </p:cNvPr>
            <p:cNvPicPr>
              <a:picLocks noChangeAspect="1"/>
            </p:cNvPicPr>
            <p:nvPr/>
          </p:nvPicPr>
          <p:blipFill>
            <a:blip r:embed="rId3">
              <a:biLevel thresh="75000"/>
            </a:blip>
            <a:stretch>
              <a:fillRect/>
            </a:stretch>
          </p:blipFill>
          <p:spPr>
            <a:xfrm>
              <a:off x="807953" y="4312847"/>
              <a:ext cx="780290" cy="780290"/>
            </a:xfrm>
            <a:prstGeom prst="rect">
              <a:avLst/>
            </a:prstGeom>
          </p:spPr>
        </p:pic>
      </p:grpSp>
    </p:spTree>
    <p:extLst>
      <p:ext uri="{BB962C8B-B14F-4D97-AF65-F5344CB8AC3E}">
        <p14:creationId xmlns:p14="http://schemas.microsoft.com/office/powerpoint/2010/main" val="1029125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DevOps Dictionary</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061545" y="3794073"/>
            <a:ext cx="1019298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364F69-4843-4149-90EA-97E167184A44}"/>
              </a:ext>
            </a:extLst>
          </p:cNvPr>
          <p:cNvSpPr/>
          <p:nvPr/>
        </p:nvSpPr>
        <p:spPr>
          <a:xfrm>
            <a:off x="382427" y="2527497"/>
            <a:ext cx="1631345" cy="707886"/>
          </a:xfrm>
          <a:prstGeom prst="rect">
            <a:avLst/>
          </a:prstGeom>
        </p:spPr>
        <p:txBody>
          <a:bodyPr wrap="none">
            <a:spAutoFit/>
          </a:bodyPr>
          <a:lstStyle/>
          <a:p>
            <a:pPr algn="ctr"/>
            <a:r>
              <a:rPr lang="en-US" sz="2000" b="1" dirty="0"/>
              <a:t>Continuous </a:t>
            </a:r>
          </a:p>
          <a:p>
            <a:pPr algn="ctr"/>
            <a:r>
              <a:rPr lang="en-US" sz="2000" b="1" dirty="0"/>
              <a:t>Delivery (CD)</a:t>
            </a:r>
          </a:p>
        </p:txBody>
      </p:sp>
      <p:sp>
        <p:nvSpPr>
          <p:cNvPr id="11" name="Rectangle 10">
            <a:extLst>
              <a:ext uri="{FF2B5EF4-FFF2-40B4-BE49-F238E27FC236}">
                <a16:creationId xmlns:a16="http://schemas.microsoft.com/office/drawing/2014/main" id="{CBF3DBE8-65EA-4CFC-939B-508AE93734A7}"/>
              </a:ext>
            </a:extLst>
          </p:cNvPr>
          <p:cNvSpPr/>
          <p:nvPr/>
        </p:nvSpPr>
        <p:spPr>
          <a:xfrm>
            <a:off x="2335924" y="1778520"/>
            <a:ext cx="9017875" cy="954107"/>
          </a:xfrm>
          <a:prstGeom prst="rect">
            <a:avLst/>
          </a:prstGeom>
        </p:spPr>
        <p:txBody>
          <a:bodyPr wrap="square">
            <a:spAutoFit/>
          </a:bodyPr>
          <a:lstStyle/>
          <a:p>
            <a:r>
              <a:rPr lang="en-US" sz="2800" dirty="0"/>
              <a:t>The full software delivery lifecycle is automated up until the last environment before production</a:t>
            </a:r>
          </a:p>
        </p:txBody>
      </p:sp>
      <p:sp>
        <p:nvSpPr>
          <p:cNvPr id="40" name="Rectangle 39">
            <a:extLst>
              <a:ext uri="{FF2B5EF4-FFF2-40B4-BE49-F238E27FC236}">
                <a16:creationId xmlns:a16="http://schemas.microsoft.com/office/drawing/2014/main" id="{C1C1659A-76F0-4B5A-A093-355AE491C7A6}"/>
              </a:ext>
            </a:extLst>
          </p:cNvPr>
          <p:cNvSpPr/>
          <p:nvPr/>
        </p:nvSpPr>
        <p:spPr>
          <a:xfrm>
            <a:off x="151980" y="5134093"/>
            <a:ext cx="2092240" cy="707886"/>
          </a:xfrm>
          <a:prstGeom prst="rect">
            <a:avLst/>
          </a:prstGeom>
        </p:spPr>
        <p:txBody>
          <a:bodyPr wrap="none">
            <a:spAutoFit/>
          </a:bodyPr>
          <a:lstStyle/>
          <a:p>
            <a:pPr algn="ctr"/>
            <a:r>
              <a:rPr lang="en-US" sz="2000" b="1" dirty="0"/>
              <a:t>Continuous</a:t>
            </a:r>
          </a:p>
          <a:p>
            <a:pPr algn="ctr"/>
            <a:r>
              <a:rPr lang="en-US" sz="2000" b="1" dirty="0"/>
              <a:t>Deployment (CD)</a:t>
            </a:r>
          </a:p>
        </p:txBody>
      </p:sp>
      <p:sp>
        <p:nvSpPr>
          <p:cNvPr id="42" name="Rectangle 41">
            <a:extLst>
              <a:ext uri="{FF2B5EF4-FFF2-40B4-BE49-F238E27FC236}">
                <a16:creationId xmlns:a16="http://schemas.microsoft.com/office/drawing/2014/main" id="{8F4FB57E-B727-44FA-B0F6-1E16BA4AE58E}"/>
              </a:ext>
            </a:extLst>
          </p:cNvPr>
          <p:cNvSpPr/>
          <p:nvPr/>
        </p:nvSpPr>
        <p:spPr>
          <a:xfrm>
            <a:off x="2335924" y="4352764"/>
            <a:ext cx="9017875" cy="954107"/>
          </a:xfrm>
          <a:prstGeom prst="rect">
            <a:avLst/>
          </a:prstGeom>
        </p:spPr>
        <p:txBody>
          <a:bodyPr wrap="square">
            <a:spAutoFit/>
          </a:bodyPr>
          <a:lstStyle/>
          <a:p>
            <a:r>
              <a:rPr lang="en-US" sz="2800" dirty="0"/>
              <a:t>One step further from Continuous Delivery, where deployment to production is also automated</a:t>
            </a:r>
          </a:p>
        </p:txBody>
      </p:sp>
      <p:pic>
        <p:nvPicPr>
          <p:cNvPr id="4" name="Picture 3">
            <a:extLst>
              <a:ext uri="{FF2B5EF4-FFF2-40B4-BE49-F238E27FC236}">
                <a16:creationId xmlns:a16="http://schemas.microsoft.com/office/drawing/2014/main" id="{E6E4DB1E-15F4-4FE5-A30F-A3A48CA8D55B}"/>
              </a:ext>
            </a:extLst>
          </p:cNvPr>
          <p:cNvPicPr>
            <a:picLocks noChangeAspect="1"/>
          </p:cNvPicPr>
          <p:nvPr/>
        </p:nvPicPr>
        <p:blipFill>
          <a:blip r:embed="rId2">
            <a:biLevel thresh="75000"/>
          </a:blip>
          <a:stretch>
            <a:fillRect/>
          </a:stretch>
        </p:blipFill>
        <p:spPr>
          <a:xfrm>
            <a:off x="807954" y="4374184"/>
            <a:ext cx="780290" cy="780290"/>
          </a:xfrm>
          <a:prstGeom prst="rect">
            <a:avLst/>
          </a:prstGeom>
        </p:spPr>
      </p:pic>
      <p:pic>
        <p:nvPicPr>
          <p:cNvPr id="6" name="Picture 5">
            <a:extLst>
              <a:ext uri="{FF2B5EF4-FFF2-40B4-BE49-F238E27FC236}">
                <a16:creationId xmlns:a16="http://schemas.microsoft.com/office/drawing/2014/main" id="{4DCF64D9-C5B9-47EF-BBBE-2488A08A390D}"/>
              </a:ext>
            </a:extLst>
          </p:cNvPr>
          <p:cNvPicPr>
            <a:picLocks noChangeAspect="1"/>
          </p:cNvPicPr>
          <p:nvPr/>
        </p:nvPicPr>
        <p:blipFill>
          <a:blip r:embed="rId3">
            <a:biLevel thresh="75000"/>
          </a:blip>
          <a:stretch>
            <a:fillRect/>
          </a:stretch>
        </p:blipFill>
        <p:spPr>
          <a:xfrm>
            <a:off x="807954" y="1733733"/>
            <a:ext cx="780290" cy="780290"/>
          </a:xfrm>
          <a:prstGeom prst="rect">
            <a:avLst/>
          </a:prstGeom>
        </p:spPr>
      </p:pic>
    </p:spTree>
    <p:extLst>
      <p:ext uri="{BB962C8B-B14F-4D97-AF65-F5344CB8AC3E}">
        <p14:creationId xmlns:p14="http://schemas.microsoft.com/office/powerpoint/2010/main" val="3698394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09E157-458D-4293-ACDA-6254F6892770}"/>
              </a:ext>
            </a:extLst>
          </p:cNvPr>
          <p:cNvSpPr>
            <a:spLocks noGrp="1"/>
          </p:cNvSpPr>
          <p:nvPr>
            <p:ph type="title"/>
          </p:nvPr>
        </p:nvSpPr>
        <p:spPr>
          <a:xfrm>
            <a:off x="549291" y="84506"/>
            <a:ext cx="10792963" cy="900968"/>
          </a:xfrm>
        </p:spPr>
        <p:txBody>
          <a:bodyPr/>
          <a:lstStyle/>
          <a:p>
            <a:r>
              <a:rPr lang="en-US" dirty="0"/>
              <a:t>DevOps Toolchain and Processes</a:t>
            </a:r>
          </a:p>
        </p:txBody>
      </p:sp>
      <p:grpSp>
        <p:nvGrpSpPr>
          <p:cNvPr id="4" name="Group 3">
            <a:extLst>
              <a:ext uri="{FF2B5EF4-FFF2-40B4-BE49-F238E27FC236}">
                <a16:creationId xmlns:a16="http://schemas.microsoft.com/office/drawing/2014/main" id="{D3F57B03-5AA6-4CBF-B5D4-11AE21144194}"/>
              </a:ext>
            </a:extLst>
          </p:cNvPr>
          <p:cNvGrpSpPr/>
          <p:nvPr/>
        </p:nvGrpSpPr>
        <p:grpSpPr>
          <a:xfrm>
            <a:off x="519251" y="4348883"/>
            <a:ext cx="10823003" cy="754259"/>
            <a:chOff x="519251" y="1037596"/>
            <a:chExt cx="10823003" cy="754259"/>
          </a:xfrm>
          <a:solidFill>
            <a:schemeClr val="accent6"/>
          </a:solidFill>
        </p:grpSpPr>
        <p:grpSp>
          <p:nvGrpSpPr>
            <p:cNvPr id="5" name="Group 4">
              <a:extLst>
                <a:ext uri="{FF2B5EF4-FFF2-40B4-BE49-F238E27FC236}">
                  <a16:creationId xmlns:a16="http://schemas.microsoft.com/office/drawing/2014/main" id="{E23BF574-774D-476D-9AD2-74A2C6DB1F41}"/>
                </a:ext>
              </a:extLst>
            </p:cNvPr>
            <p:cNvGrpSpPr/>
            <p:nvPr/>
          </p:nvGrpSpPr>
          <p:grpSpPr>
            <a:xfrm>
              <a:off x="519251" y="1037596"/>
              <a:ext cx="10823003" cy="754259"/>
              <a:chOff x="519251" y="1037596"/>
              <a:chExt cx="10823003" cy="754259"/>
            </a:xfrm>
            <a:grpFill/>
          </p:grpSpPr>
          <p:sp>
            <p:nvSpPr>
              <p:cNvPr id="8" name="Rectangle: Rounded Corners 7">
                <a:extLst>
                  <a:ext uri="{FF2B5EF4-FFF2-40B4-BE49-F238E27FC236}">
                    <a16:creationId xmlns:a16="http://schemas.microsoft.com/office/drawing/2014/main" id="{BC737445-955A-4C2F-8198-50DE0A467033}"/>
                  </a:ext>
                </a:extLst>
              </p:cNvPr>
              <p:cNvSpPr/>
              <p:nvPr/>
            </p:nvSpPr>
            <p:spPr>
              <a:xfrm>
                <a:off x="4341091" y="1124431"/>
                <a:ext cx="7001163" cy="580588"/>
              </a:xfrm>
              <a:prstGeom prst="round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Rounded Corners 8">
                <a:extLst>
                  <a:ext uri="{FF2B5EF4-FFF2-40B4-BE49-F238E27FC236}">
                    <a16:creationId xmlns:a16="http://schemas.microsoft.com/office/drawing/2014/main" id="{F0D36839-E860-42FE-9241-8DF2B6542FF4}"/>
                  </a:ext>
                </a:extLst>
              </p:cNvPr>
              <p:cNvSpPr/>
              <p:nvPr/>
            </p:nvSpPr>
            <p:spPr>
              <a:xfrm>
                <a:off x="519251" y="1037596"/>
                <a:ext cx="3895731" cy="754259"/>
              </a:xfrm>
              <a:prstGeom prst="round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 name="TextBox 5">
              <a:extLst>
                <a:ext uri="{FF2B5EF4-FFF2-40B4-BE49-F238E27FC236}">
                  <a16:creationId xmlns:a16="http://schemas.microsoft.com/office/drawing/2014/main" id="{CD152D9F-A9E2-44F6-8AD0-69902AD32836}"/>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Release</a:t>
              </a:r>
            </a:p>
          </p:txBody>
        </p:sp>
        <p:sp>
          <p:nvSpPr>
            <p:cNvPr id="7" name="TextBox 6">
              <a:extLst>
                <a:ext uri="{FF2B5EF4-FFF2-40B4-BE49-F238E27FC236}">
                  <a16:creationId xmlns:a16="http://schemas.microsoft.com/office/drawing/2014/main" id="{30226B2F-774A-413C-A139-39555F0697EB}"/>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change management, release approvals, release automation</a:t>
              </a:r>
              <a:endParaRPr lang="en-US" sz="2000" dirty="0">
                <a:solidFill>
                  <a:schemeClr val="bg1"/>
                </a:solidFill>
              </a:endParaRPr>
            </a:p>
          </p:txBody>
        </p:sp>
      </p:grpSp>
      <p:grpSp>
        <p:nvGrpSpPr>
          <p:cNvPr id="10" name="Group 9">
            <a:extLst>
              <a:ext uri="{FF2B5EF4-FFF2-40B4-BE49-F238E27FC236}">
                <a16:creationId xmlns:a16="http://schemas.microsoft.com/office/drawing/2014/main" id="{B857A20D-8A4F-4D18-8ACC-D628EB7252F3}"/>
              </a:ext>
            </a:extLst>
          </p:cNvPr>
          <p:cNvGrpSpPr/>
          <p:nvPr/>
        </p:nvGrpSpPr>
        <p:grpSpPr>
          <a:xfrm>
            <a:off x="519251" y="1815102"/>
            <a:ext cx="10823003" cy="754259"/>
            <a:chOff x="519251" y="1037596"/>
            <a:chExt cx="10823003" cy="754259"/>
          </a:xfrm>
        </p:grpSpPr>
        <p:grpSp>
          <p:nvGrpSpPr>
            <p:cNvPr id="11" name="Group 10">
              <a:extLst>
                <a:ext uri="{FF2B5EF4-FFF2-40B4-BE49-F238E27FC236}">
                  <a16:creationId xmlns:a16="http://schemas.microsoft.com/office/drawing/2014/main" id="{4BE83CDF-3C52-4CC1-8F69-08DC81C3A7A2}"/>
                </a:ext>
              </a:extLst>
            </p:cNvPr>
            <p:cNvGrpSpPr/>
            <p:nvPr/>
          </p:nvGrpSpPr>
          <p:grpSpPr>
            <a:xfrm>
              <a:off x="519251" y="1037596"/>
              <a:ext cx="10823003" cy="754259"/>
              <a:chOff x="519251" y="1037596"/>
              <a:chExt cx="10823003" cy="754259"/>
            </a:xfrm>
          </p:grpSpPr>
          <p:sp>
            <p:nvSpPr>
              <p:cNvPr id="14" name="Rectangle: Rounded Corners 13">
                <a:extLst>
                  <a:ext uri="{FF2B5EF4-FFF2-40B4-BE49-F238E27FC236}">
                    <a16:creationId xmlns:a16="http://schemas.microsoft.com/office/drawing/2014/main" id="{3F5BF62F-7553-47FF-8704-EC1201C4C374}"/>
                  </a:ext>
                </a:extLst>
              </p:cNvPr>
              <p:cNvSpPr/>
              <p:nvPr/>
            </p:nvSpPr>
            <p:spPr>
              <a:xfrm>
                <a:off x="4341091" y="1124431"/>
                <a:ext cx="7001163" cy="5805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dirty="0"/>
              </a:p>
            </p:txBody>
          </p:sp>
          <p:sp>
            <p:nvSpPr>
              <p:cNvPr id="15" name="Rectangle: Rounded Corners 14">
                <a:extLst>
                  <a:ext uri="{FF2B5EF4-FFF2-40B4-BE49-F238E27FC236}">
                    <a16:creationId xmlns:a16="http://schemas.microsoft.com/office/drawing/2014/main" id="{BC6E84DB-1379-44E6-B8E2-0116C623CDF3}"/>
                  </a:ext>
                </a:extLst>
              </p:cNvPr>
              <p:cNvSpPr/>
              <p:nvPr/>
            </p:nvSpPr>
            <p:spPr>
              <a:xfrm>
                <a:off x="519251" y="1037596"/>
                <a:ext cx="3895731" cy="7542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grpSp>
        <p:sp>
          <p:nvSpPr>
            <p:cNvPr id="12" name="TextBox 11">
              <a:extLst>
                <a:ext uri="{FF2B5EF4-FFF2-40B4-BE49-F238E27FC236}">
                  <a16:creationId xmlns:a16="http://schemas.microsoft.com/office/drawing/2014/main" id="{FFE38E98-1BDD-4759-A5B3-487BC95F99E8}"/>
                </a:ext>
              </a:extLst>
            </p:cNvPr>
            <p:cNvSpPr txBox="1"/>
            <p:nvPr/>
          </p:nvSpPr>
          <p:spPr>
            <a:xfrm>
              <a:off x="693734" y="1091559"/>
              <a:ext cx="3546764" cy="584775"/>
            </a:xfrm>
            <a:prstGeom prst="rect">
              <a:avLst/>
            </a:prstGeom>
            <a:noFill/>
          </p:spPr>
          <p:txBody>
            <a:bodyPr wrap="square" rtlCol="0">
              <a:spAutoFit/>
            </a:bodyPr>
            <a:lstStyle/>
            <a:p>
              <a:pPr algn="ctr"/>
              <a:r>
                <a:rPr lang="en-US" sz="3200" dirty="0">
                  <a:solidFill>
                    <a:schemeClr val="bg1"/>
                  </a:solidFill>
                </a:rPr>
                <a:t>Build</a:t>
              </a:r>
            </a:p>
          </p:txBody>
        </p:sp>
        <p:sp>
          <p:nvSpPr>
            <p:cNvPr id="13" name="TextBox 12">
              <a:extLst>
                <a:ext uri="{FF2B5EF4-FFF2-40B4-BE49-F238E27FC236}">
                  <a16:creationId xmlns:a16="http://schemas.microsoft.com/office/drawing/2014/main" id="{34A613BE-3891-4244-8498-E5A25F6C172A}"/>
                </a:ext>
              </a:extLst>
            </p:cNvPr>
            <p:cNvSpPr txBox="1"/>
            <p:nvPr/>
          </p:nvSpPr>
          <p:spPr>
            <a:xfrm>
              <a:off x="4479636" y="1183891"/>
              <a:ext cx="6797964" cy="36933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bg1"/>
                  </a:solidFill>
                </a:rPr>
                <a:t>continuous integration tools, build status</a:t>
              </a:r>
            </a:p>
          </p:txBody>
        </p:sp>
      </p:grpSp>
      <p:grpSp>
        <p:nvGrpSpPr>
          <p:cNvPr id="16" name="Group 15">
            <a:extLst>
              <a:ext uri="{FF2B5EF4-FFF2-40B4-BE49-F238E27FC236}">
                <a16:creationId xmlns:a16="http://schemas.microsoft.com/office/drawing/2014/main" id="{922D39B9-2D2F-43E1-B7AA-992BD62135AF}"/>
              </a:ext>
            </a:extLst>
          </p:cNvPr>
          <p:cNvGrpSpPr/>
          <p:nvPr/>
        </p:nvGrpSpPr>
        <p:grpSpPr>
          <a:xfrm>
            <a:off x="519251" y="2661446"/>
            <a:ext cx="10823003" cy="754259"/>
            <a:chOff x="519251" y="1037596"/>
            <a:chExt cx="10823003" cy="754259"/>
          </a:xfrm>
          <a:solidFill>
            <a:schemeClr val="accent2"/>
          </a:solidFill>
        </p:grpSpPr>
        <p:grpSp>
          <p:nvGrpSpPr>
            <p:cNvPr id="17" name="Group 16">
              <a:extLst>
                <a:ext uri="{FF2B5EF4-FFF2-40B4-BE49-F238E27FC236}">
                  <a16:creationId xmlns:a16="http://schemas.microsoft.com/office/drawing/2014/main" id="{E9C37E88-D970-4223-B8E3-4B2A4431D16A}"/>
                </a:ext>
              </a:extLst>
            </p:cNvPr>
            <p:cNvGrpSpPr/>
            <p:nvPr/>
          </p:nvGrpSpPr>
          <p:grpSpPr>
            <a:xfrm>
              <a:off x="519251" y="1037596"/>
              <a:ext cx="10823003" cy="754259"/>
              <a:chOff x="519251" y="1037596"/>
              <a:chExt cx="10823003" cy="754259"/>
            </a:xfrm>
            <a:grpFill/>
          </p:grpSpPr>
          <p:sp>
            <p:nvSpPr>
              <p:cNvPr id="20" name="Rectangle: Rounded Corners 19">
                <a:extLst>
                  <a:ext uri="{FF2B5EF4-FFF2-40B4-BE49-F238E27FC236}">
                    <a16:creationId xmlns:a16="http://schemas.microsoft.com/office/drawing/2014/main" id="{AA16BAAD-76DD-445C-AAD3-232BBDBD6298}"/>
                  </a:ext>
                </a:extLst>
              </p:cNvPr>
              <p:cNvSpPr/>
              <p:nvPr/>
            </p:nvSpPr>
            <p:spPr>
              <a:xfrm>
                <a:off x="4341091" y="1124431"/>
                <a:ext cx="7001163" cy="580588"/>
              </a:xfrm>
              <a:prstGeom prst="round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Rounded Corners 20">
                <a:extLst>
                  <a:ext uri="{FF2B5EF4-FFF2-40B4-BE49-F238E27FC236}">
                    <a16:creationId xmlns:a16="http://schemas.microsoft.com/office/drawing/2014/main" id="{07660570-5E0C-4C12-B5AE-CD181CE15887}"/>
                  </a:ext>
                </a:extLst>
              </p:cNvPr>
              <p:cNvSpPr/>
              <p:nvPr/>
            </p:nvSpPr>
            <p:spPr>
              <a:xfrm>
                <a:off x="519251" y="1037596"/>
                <a:ext cx="3895731" cy="754259"/>
              </a:xfrm>
              <a:prstGeom prst="round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8" name="TextBox 17">
              <a:extLst>
                <a:ext uri="{FF2B5EF4-FFF2-40B4-BE49-F238E27FC236}">
                  <a16:creationId xmlns:a16="http://schemas.microsoft.com/office/drawing/2014/main" id="{A0C7B5F0-2069-494E-8014-1A6CE677B668}"/>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Test</a:t>
              </a:r>
            </a:p>
          </p:txBody>
        </p:sp>
        <p:sp>
          <p:nvSpPr>
            <p:cNvPr id="19" name="TextBox 18">
              <a:extLst>
                <a:ext uri="{FF2B5EF4-FFF2-40B4-BE49-F238E27FC236}">
                  <a16:creationId xmlns:a16="http://schemas.microsoft.com/office/drawing/2014/main" id="{B5FB659C-2CF3-430D-BD20-754752F5927D}"/>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continuous testing tools that provide feedback on business risk</a:t>
              </a:r>
            </a:p>
          </p:txBody>
        </p:sp>
      </p:grpSp>
      <p:grpSp>
        <p:nvGrpSpPr>
          <p:cNvPr id="22" name="Group 21">
            <a:extLst>
              <a:ext uri="{FF2B5EF4-FFF2-40B4-BE49-F238E27FC236}">
                <a16:creationId xmlns:a16="http://schemas.microsoft.com/office/drawing/2014/main" id="{B1EED83C-D610-4781-97DA-E4698170E6DA}"/>
              </a:ext>
            </a:extLst>
          </p:cNvPr>
          <p:cNvGrpSpPr/>
          <p:nvPr/>
        </p:nvGrpSpPr>
        <p:grpSpPr>
          <a:xfrm>
            <a:off x="519251" y="3507789"/>
            <a:ext cx="10823003" cy="754259"/>
            <a:chOff x="519251" y="1037596"/>
            <a:chExt cx="10823003" cy="754259"/>
          </a:xfrm>
          <a:solidFill>
            <a:schemeClr val="accent4"/>
          </a:solidFill>
        </p:grpSpPr>
        <p:grpSp>
          <p:nvGrpSpPr>
            <p:cNvPr id="23" name="Group 22">
              <a:extLst>
                <a:ext uri="{FF2B5EF4-FFF2-40B4-BE49-F238E27FC236}">
                  <a16:creationId xmlns:a16="http://schemas.microsoft.com/office/drawing/2014/main" id="{1E5AD4EC-27A7-4712-99EB-5D0E4115D2CD}"/>
                </a:ext>
              </a:extLst>
            </p:cNvPr>
            <p:cNvGrpSpPr/>
            <p:nvPr/>
          </p:nvGrpSpPr>
          <p:grpSpPr>
            <a:xfrm>
              <a:off x="519251" y="1037596"/>
              <a:ext cx="10823003" cy="754259"/>
              <a:chOff x="519251" y="1037596"/>
              <a:chExt cx="10823003" cy="754259"/>
            </a:xfrm>
            <a:grpFill/>
          </p:grpSpPr>
          <p:sp>
            <p:nvSpPr>
              <p:cNvPr id="26" name="Rectangle: Rounded Corners 25">
                <a:extLst>
                  <a:ext uri="{FF2B5EF4-FFF2-40B4-BE49-F238E27FC236}">
                    <a16:creationId xmlns:a16="http://schemas.microsoft.com/office/drawing/2014/main" id="{1F9D3EF8-81B5-4F45-8737-BAD4BCD67BED}"/>
                  </a:ext>
                </a:extLst>
              </p:cNvPr>
              <p:cNvSpPr/>
              <p:nvPr/>
            </p:nvSpPr>
            <p:spPr>
              <a:xfrm>
                <a:off x="4341091" y="1124431"/>
                <a:ext cx="7001163" cy="580588"/>
              </a:xfrm>
              <a:prstGeom prst="roundRect">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Rounded Corners 26">
                <a:extLst>
                  <a:ext uri="{FF2B5EF4-FFF2-40B4-BE49-F238E27FC236}">
                    <a16:creationId xmlns:a16="http://schemas.microsoft.com/office/drawing/2014/main" id="{A2BB81F4-410A-4147-BBAA-A5F628AC4DF0}"/>
                  </a:ext>
                </a:extLst>
              </p:cNvPr>
              <p:cNvSpPr/>
              <p:nvPr/>
            </p:nvSpPr>
            <p:spPr>
              <a:xfrm>
                <a:off x="519251" y="1037596"/>
                <a:ext cx="3895731" cy="754259"/>
              </a:xfrm>
              <a:prstGeom prst="roundRect">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4" name="TextBox 23">
              <a:extLst>
                <a:ext uri="{FF2B5EF4-FFF2-40B4-BE49-F238E27FC236}">
                  <a16:creationId xmlns:a16="http://schemas.microsoft.com/office/drawing/2014/main" id="{0F4A02B4-4617-4271-B92C-4C7BD1252EE5}"/>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Package</a:t>
              </a:r>
            </a:p>
          </p:txBody>
        </p:sp>
        <p:sp>
          <p:nvSpPr>
            <p:cNvPr id="25" name="TextBox 24">
              <a:extLst>
                <a:ext uri="{FF2B5EF4-FFF2-40B4-BE49-F238E27FC236}">
                  <a16:creationId xmlns:a16="http://schemas.microsoft.com/office/drawing/2014/main" id="{E1763682-9363-42F6-9514-DCA7862928C4}"/>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artifact repository, application pre-deployment staging</a:t>
              </a:r>
              <a:endParaRPr lang="en-US" sz="2000" dirty="0">
                <a:solidFill>
                  <a:schemeClr val="bg1"/>
                </a:solidFill>
              </a:endParaRPr>
            </a:p>
          </p:txBody>
        </p:sp>
      </p:grpSp>
      <p:grpSp>
        <p:nvGrpSpPr>
          <p:cNvPr id="28" name="Group 27">
            <a:extLst>
              <a:ext uri="{FF2B5EF4-FFF2-40B4-BE49-F238E27FC236}">
                <a16:creationId xmlns:a16="http://schemas.microsoft.com/office/drawing/2014/main" id="{D4150431-6CFC-4F5B-BD47-542C9F47F084}"/>
              </a:ext>
            </a:extLst>
          </p:cNvPr>
          <p:cNvGrpSpPr/>
          <p:nvPr/>
        </p:nvGrpSpPr>
        <p:grpSpPr>
          <a:xfrm>
            <a:off x="519251" y="985476"/>
            <a:ext cx="10823003" cy="754259"/>
            <a:chOff x="519251" y="1037596"/>
            <a:chExt cx="10823003" cy="754259"/>
          </a:xfrm>
          <a:solidFill>
            <a:schemeClr val="accent1"/>
          </a:solidFill>
        </p:grpSpPr>
        <p:grpSp>
          <p:nvGrpSpPr>
            <p:cNvPr id="29" name="Group 28">
              <a:extLst>
                <a:ext uri="{FF2B5EF4-FFF2-40B4-BE49-F238E27FC236}">
                  <a16:creationId xmlns:a16="http://schemas.microsoft.com/office/drawing/2014/main" id="{7300D266-CF39-4255-860A-AD869943D4ED}"/>
                </a:ext>
              </a:extLst>
            </p:cNvPr>
            <p:cNvGrpSpPr/>
            <p:nvPr/>
          </p:nvGrpSpPr>
          <p:grpSpPr>
            <a:xfrm>
              <a:off x="519251" y="1037596"/>
              <a:ext cx="10823003" cy="754259"/>
              <a:chOff x="519251" y="1037596"/>
              <a:chExt cx="10823003" cy="754259"/>
            </a:xfrm>
            <a:grpFill/>
          </p:grpSpPr>
          <p:sp>
            <p:nvSpPr>
              <p:cNvPr id="32" name="Rectangle: Rounded Corners 31">
                <a:extLst>
                  <a:ext uri="{FF2B5EF4-FFF2-40B4-BE49-F238E27FC236}">
                    <a16:creationId xmlns:a16="http://schemas.microsoft.com/office/drawing/2014/main" id="{3057C7BA-E462-4A08-ABBF-56680CED84A2}"/>
                  </a:ext>
                </a:extLst>
              </p:cNvPr>
              <p:cNvSpPr/>
              <p:nvPr/>
            </p:nvSpPr>
            <p:spPr>
              <a:xfrm>
                <a:off x="4341091" y="1124431"/>
                <a:ext cx="7001163" cy="580588"/>
              </a:xfrm>
              <a:prstGeom prst="round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Rounded Corners 32">
                <a:extLst>
                  <a:ext uri="{FF2B5EF4-FFF2-40B4-BE49-F238E27FC236}">
                    <a16:creationId xmlns:a16="http://schemas.microsoft.com/office/drawing/2014/main" id="{4F634BF3-C7D1-455E-8AC6-3432095F5F9B}"/>
                  </a:ext>
                </a:extLst>
              </p:cNvPr>
              <p:cNvSpPr/>
              <p:nvPr/>
            </p:nvSpPr>
            <p:spPr>
              <a:xfrm>
                <a:off x="519251" y="1037596"/>
                <a:ext cx="3895731" cy="754259"/>
              </a:xfrm>
              <a:prstGeom prst="round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0" name="TextBox 29">
              <a:extLst>
                <a:ext uri="{FF2B5EF4-FFF2-40B4-BE49-F238E27FC236}">
                  <a16:creationId xmlns:a16="http://schemas.microsoft.com/office/drawing/2014/main" id="{84E9625F-E766-4CDF-B575-6C596A60D7D3}"/>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Code</a:t>
              </a:r>
            </a:p>
          </p:txBody>
        </p:sp>
        <p:sp>
          <p:nvSpPr>
            <p:cNvPr id="31" name="TextBox 30">
              <a:extLst>
                <a:ext uri="{FF2B5EF4-FFF2-40B4-BE49-F238E27FC236}">
                  <a16:creationId xmlns:a16="http://schemas.microsoft.com/office/drawing/2014/main" id="{0BFB291D-7316-4850-88C0-67A941E15D17}"/>
                </a:ext>
              </a:extLst>
            </p:cNvPr>
            <p:cNvSpPr txBox="1"/>
            <p:nvPr/>
          </p:nvSpPr>
          <p:spPr>
            <a:xfrm>
              <a:off x="4479636" y="1228609"/>
              <a:ext cx="6696364" cy="369332"/>
            </a:xfrm>
            <a:prstGeom prst="rect">
              <a:avLst/>
            </a:prstGeom>
            <a:grpFill/>
          </p:spPr>
          <p:txBody>
            <a:bodyPr wrap="square" rtlCol="0">
              <a:spAutoFit/>
            </a:bodyPr>
            <a:lstStyle/>
            <a:p>
              <a:r>
                <a:rPr lang="en-US" dirty="0">
                  <a:solidFill>
                    <a:schemeClr val="bg1"/>
                  </a:solidFill>
                </a:rPr>
                <a:t>code development, source code management, code merging</a:t>
              </a:r>
            </a:p>
          </p:txBody>
        </p:sp>
      </p:grpSp>
      <p:grpSp>
        <p:nvGrpSpPr>
          <p:cNvPr id="34" name="Group 33">
            <a:extLst>
              <a:ext uri="{FF2B5EF4-FFF2-40B4-BE49-F238E27FC236}">
                <a16:creationId xmlns:a16="http://schemas.microsoft.com/office/drawing/2014/main" id="{97971C76-5BFD-4511-91DB-8EF88798A47C}"/>
              </a:ext>
            </a:extLst>
          </p:cNvPr>
          <p:cNvGrpSpPr/>
          <p:nvPr/>
        </p:nvGrpSpPr>
        <p:grpSpPr>
          <a:xfrm>
            <a:off x="519251" y="5189976"/>
            <a:ext cx="10823003" cy="754259"/>
            <a:chOff x="519251" y="1037596"/>
            <a:chExt cx="10823003" cy="754259"/>
          </a:xfrm>
          <a:solidFill>
            <a:schemeClr val="tx2"/>
          </a:solidFill>
        </p:grpSpPr>
        <p:grpSp>
          <p:nvGrpSpPr>
            <p:cNvPr id="35" name="Group 34">
              <a:extLst>
                <a:ext uri="{FF2B5EF4-FFF2-40B4-BE49-F238E27FC236}">
                  <a16:creationId xmlns:a16="http://schemas.microsoft.com/office/drawing/2014/main" id="{74F5C4E9-F45F-4871-8C2B-988233C428FE}"/>
                </a:ext>
              </a:extLst>
            </p:cNvPr>
            <p:cNvGrpSpPr/>
            <p:nvPr/>
          </p:nvGrpSpPr>
          <p:grpSpPr>
            <a:xfrm>
              <a:off x="519251" y="1037596"/>
              <a:ext cx="10823003" cy="754259"/>
              <a:chOff x="519251" y="1037596"/>
              <a:chExt cx="10823003" cy="754259"/>
            </a:xfrm>
            <a:grpFill/>
          </p:grpSpPr>
          <p:sp>
            <p:nvSpPr>
              <p:cNvPr id="38" name="Rectangle: Rounded Corners 37">
                <a:extLst>
                  <a:ext uri="{FF2B5EF4-FFF2-40B4-BE49-F238E27FC236}">
                    <a16:creationId xmlns:a16="http://schemas.microsoft.com/office/drawing/2014/main" id="{05E95F26-C288-49D6-8748-10406FB6EE51}"/>
                  </a:ext>
                </a:extLst>
              </p:cNvPr>
              <p:cNvSpPr/>
              <p:nvPr/>
            </p:nvSpPr>
            <p:spPr>
              <a:xfrm>
                <a:off x="4341091" y="1124431"/>
                <a:ext cx="7001163" cy="580588"/>
              </a:xfrm>
              <a:prstGeom prst="round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Rounded Corners 38">
                <a:extLst>
                  <a:ext uri="{FF2B5EF4-FFF2-40B4-BE49-F238E27FC236}">
                    <a16:creationId xmlns:a16="http://schemas.microsoft.com/office/drawing/2014/main" id="{EF16709A-287A-4127-B6FF-D2C6C7E1E2FC}"/>
                  </a:ext>
                </a:extLst>
              </p:cNvPr>
              <p:cNvSpPr/>
              <p:nvPr/>
            </p:nvSpPr>
            <p:spPr>
              <a:xfrm>
                <a:off x="519251" y="1037596"/>
                <a:ext cx="3895731" cy="754259"/>
              </a:xfrm>
              <a:prstGeom prst="round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6" name="TextBox 35">
              <a:extLst>
                <a:ext uri="{FF2B5EF4-FFF2-40B4-BE49-F238E27FC236}">
                  <a16:creationId xmlns:a16="http://schemas.microsoft.com/office/drawing/2014/main" id="{46007229-BAC6-4675-BC2C-A40E9516A034}"/>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Configure</a:t>
              </a:r>
            </a:p>
          </p:txBody>
        </p:sp>
        <p:sp>
          <p:nvSpPr>
            <p:cNvPr id="37" name="TextBox 36">
              <a:extLst>
                <a:ext uri="{FF2B5EF4-FFF2-40B4-BE49-F238E27FC236}">
                  <a16:creationId xmlns:a16="http://schemas.microsoft.com/office/drawing/2014/main" id="{E4F99653-9B61-41A3-AF20-428D48E8AAF2}"/>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infrastructure config management, infrastructure as code tools</a:t>
              </a:r>
              <a:endParaRPr lang="en-US" sz="2000" dirty="0">
                <a:solidFill>
                  <a:schemeClr val="bg1"/>
                </a:solidFill>
              </a:endParaRPr>
            </a:p>
          </p:txBody>
        </p:sp>
      </p:grpSp>
      <p:grpSp>
        <p:nvGrpSpPr>
          <p:cNvPr id="40" name="Group 39">
            <a:extLst>
              <a:ext uri="{FF2B5EF4-FFF2-40B4-BE49-F238E27FC236}">
                <a16:creationId xmlns:a16="http://schemas.microsoft.com/office/drawing/2014/main" id="{61D8A297-F836-474C-B937-AAD61C428B9C}"/>
              </a:ext>
            </a:extLst>
          </p:cNvPr>
          <p:cNvGrpSpPr/>
          <p:nvPr/>
        </p:nvGrpSpPr>
        <p:grpSpPr>
          <a:xfrm>
            <a:off x="519251" y="6038937"/>
            <a:ext cx="10823003" cy="754259"/>
            <a:chOff x="519251" y="1037596"/>
            <a:chExt cx="10823003" cy="754259"/>
          </a:xfrm>
          <a:solidFill>
            <a:schemeClr val="tx1"/>
          </a:solidFill>
        </p:grpSpPr>
        <p:grpSp>
          <p:nvGrpSpPr>
            <p:cNvPr id="41" name="Group 40">
              <a:extLst>
                <a:ext uri="{FF2B5EF4-FFF2-40B4-BE49-F238E27FC236}">
                  <a16:creationId xmlns:a16="http://schemas.microsoft.com/office/drawing/2014/main" id="{01708EA4-9DB6-41B1-A7AD-67756D4B97B0}"/>
                </a:ext>
              </a:extLst>
            </p:cNvPr>
            <p:cNvGrpSpPr/>
            <p:nvPr/>
          </p:nvGrpSpPr>
          <p:grpSpPr>
            <a:xfrm>
              <a:off x="519251" y="1037596"/>
              <a:ext cx="10823003" cy="754259"/>
              <a:chOff x="519251" y="1037596"/>
              <a:chExt cx="10823003" cy="754259"/>
            </a:xfrm>
            <a:grpFill/>
          </p:grpSpPr>
          <p:sp>
            <p:nvSpPr>
              <p:cNvPr id="44" name="Rectangle: Rounded Corners 43">
                <a:extLst>
                  <a:ext uri="{FF2B5EF4-FFF2-40B4-BE49-F238E27FC236}">
                    <a16:creationId xmlns:a16="http://schemas.microsoft.com/office/drawing/2014/main" id="{4098159E-055A-4F64-80DB-D811DBECAFAB}"/>
                  </a:ext>
                </a:extLst>
              </p:cNvPr>
              <p:cNvSpPr/>
              <p:nvPr/>
            </p:nvSpPr>
            <p:spPr>
              <a:xfrm>
                <a:off x="4341091" y="1124431"/>
                <a:ext cx="7001163" cy="580588"/>
              </a:xfrm>
              <a:prstGeom prst="round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Rectangle: Rounded Corners 44">
                <a:extLst>
                  <a:ext uri="{FF2B5EF4-FFF2-40B4-BE49-F238E27FC236}">
                    <a16:creationId xmlns:a16="http://schemas.microsoft.com/office/drawing/2014/main" id="{15580632-54E6-46F0-9718-588515C53423}"/>
                  </a:ext>
                </a:extLst>
              </p:cNvPr>
              <p:cNvSpPr/>
              <p:nvPr/>
            </p:nvSpPr>
            <p:spPr>
              <a:xfrm>
                <a:off x="519251" y="1037596"/>
                <a:ext cx="3895731" cy="754259"/>
              </a:xfrm>
              <a:prstGeom prst="round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2" name="TextBox 41">
              <a:extLst>
                <a:ext uri="{FF2B5EF4-FFF2-40B4-BE49-F238E27FC236}">
                  <a16:creationId xmlns:a16="http://schemas.microsoft.com/office/drawing/2014/main" id="{EA778C01-276A-4F7B-B196-9F89A4130797}"/>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Monitor</a:t>
              </a:r>
            </a:p>
          </p:txBody>
        </p:sp>
        <p:sp>
          <p:nvSpPr>
            <p:cNvPr id="43" name="TextBox 42">
              <a:extLst>
                <a:ext uri="{FF2B5EF4-FFF2-40B4-BE49-F238E27FC236}">
                  <a16:creationId xmlns:a16="http://schemas.microsoft.com/office/drawing/2014/main" id="{82F66297-49D5-4281-8B59-DF5A9A9A974E}"/>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applications performance monitoring, end–user experience</a:t>
              </a:r>
              <a:endParaRPr lang="en-US" sz="2000" dirty="0">
                <a:solidFill>
                  <a:schemeClr val="bg1"/>
                </a:solidFill>
              </a:endParaRPr>
            </a:p>
          </p:txBody>
        </p:sp>
      </p:grpSp>
    </p:spTree>
    <p:extLst>
      <p:ext uri="{BB962C8B-B14F-4D97-AF65-F5344CB8AC3E}">
        <p14:creationId xmlns:p14="http://schemas.microsoft.com/office/powerpoint/2010/main" val="136913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DevOps Tools</a:t>
            </a:r>
          </a:p>
        </p:txBody>
      </p:sp>
      <p:pic>
        <p:nvPicPr>
          <p:cNvPr id="6" name="Picture 5">
            <a:extLst>
              <a:ext uri="{FF2B5EF4-FFF2-40B4-BE49-F238E27FC236}">
                <a16:creationId xmlns:a16="http://schemas.microsoft.com/office/drawing/2014/main" id="{2D983125-686C-44ED-8D01-1A7660B976E9}"/>
              </a:ext>
            </a:extLst>
          </p:cNvPr>
          <p:cNvPicPr>
            <a:picLocks noChangeAspect="1"/>
          </p:cNvPicPr>
          <p:nvPr/>
        </p:nvPicPr>
        <p:blipFill>
          <a:blip r:embed="rId2"/>
          <a:stretch>
            <a:fillRect/>
          </a:stretch>
        </p:blipFill>
        <p:spPr>
          <a:xfrm>
            <a:off x="4045565" y="2737661"/>
            <a:ext cx="1342588" cy="1867949"/>
          </a:xfrm>
          <a:prstGeom prst="rect">
            <a:avLst/>
          </a:prstGeom>
        </p:spPr>
      </p:pic>
      <p:pic>
        <p:nvPicPr>
          <p:cNvPr id="7" name="Picture 6">
            <a:extLst>
              <a:ext uri="{FF2B5EF4-FFF2-40B4-BE49-F238E27FC236}">
                <a16:creationId xmlns:a16="http://schemas.microsoft.com/office/drawing/2014/main" id="{5EF071E3-E7C6-4462-B01A-10447DD6033D}"/>
              </a:ext>
            </a:extLst>
          </p:cNvPr>
          <p:cNvPicPr>
            <a:picLocks noChangeAspect="1"/>
          </p:cNvPicPr>
          <p:nvPr/>
        </p:nvPicPr>
        <p:blipFill>
          <a:blip r:embed="rId3"/>
          <a:stretch>
            <a:fillRect/>
          </a:stretch>
        </p:blipFill>
        <p:spPr>
          <a:xfrm>
            <a:off x="8963951" y="5184485"/>
            <a:ext cx="2809291" cy="673250"/>
          </a:xfrm>
          <a:prstGeom prst="rect">
            <a:avLst/>
          </a:prstGeom>
        </p:spPr>
      </p:pic>
      <p:pic>
        <p:nvPicPr>
          <p:cNvPr id="8" name="Picture 7">
            <a:extLst>
              <a:ext uri="{FF2B5EF4-FFF2-40B4-BE49-F238E27FC236}">
                <a16:creationId xmlns:a16="http://schemas.microsoft.com/office/drawing/2014/main" id="{2D935ED8-8D17-45D4-842A-48042E682E4B}"/>
              </a:ext>
            </a:extLst>
          </p:cNvPr>
          <p:cNvPicPr>
            <a:picLocks noChangeAspect="1"/>
          </p:cNvPicPr>
          <p:nvPr/>
        </p:nvPicPr>
        <p:blipFill>
          <a:blip r:embed="rId4"/>
          <a:stretch>
            <a:fillRect/>
          </a:stretch>
        </p:blipFill>
        <p:spPr>
          <a:xfrm>
            <a:off x="3769242" y="5244735"/>
            <a:ext cx="2340614" cy="784226"/>
          </a:xfrm>
          <a:prstGeom prst="rect">
            <a:avLst/>
          </a:prstGeom>
        </p:spPr>
      </p:pic>
      <p:pic>
        <p:nvPicPr>
          <p:cNvPr id="9" name="Picture 8">
            <a:extLst>
              <a:ext uri="{FF2B5EF4-FFF2-40B4-BE49-F238E27FC236}">
                <a16:creationId xmlns:a16="http://schemas.microsoft.com/office/drawing/2014/main" id="{DE8038ED-C0F1-4058-A212-8ABD7BCF0056}"/>
              </a:ext>
            </a:extLst>
          </p:cNvPr>
          <p:cNvPicPr>
            <a:picLocks noChangeAspect="1"/>
          </p:cNvPicPr>
          <p:nvPr/>
        </p:nvPicPr>
        <p:blipFill>
          <a:blip r:embed="rId5"/>
          <a:stretch>
            <a:fillRect/>
          </a:stretch>
        </p:blipFill>
        <p:spPr>
          <a:xfrm>
            <a:off x="1236894" y="1653980"/>
            <a:ext cx="1209484" cy="1293089"/>
          </a:xfrm>
          <a:prstGeom prst="rect">
            <a:avLst/>
          </a:prstGeom>
        </p:spPr>
      </p:pic>
      <p:pic>
        <p:nvPicPr>
          <p:cNvPr id="11" name="Picture 10">
            <a:extLst>
              <a:ext uri="{FF2B5EF4-FFF2-40B4-BE49-F238E27FC236}">
                <a16:creationId xmlns:a16="http://schemas.microsoft.com/office/drawing/2014/main" id="{6C37C45C-C685-4692-8AD9-1C36A9F7AB73}"/>
              </a:ext>
            </a:extLst>
          </p:cNvPr>
          <p:cNvPicPr>
            <a:picLocks noChangeAspect="1"/>
          </p:cNvPicPr>
          <p:nvPr/>
        </p:nvPicPr>
        <p:blipFill>
          <a:blip r:embed="rId6"/>
          <a:stretch>
            <a:fillRect/>
          </a:stretch>
        </p:blipFill>
        <p:spPr>
          <a:xfrm>
            <a:off x="9591563" y="1755773"/>
            <a:ext cx="2095500" cy="876300"/>
          </a:xfrm>
          <a:prstGeom prst="rect">
            <a:avLst/>
          </a:prstGeom>
        </p:spPr>
      </p:pic>
      <p:pic>
        <p:nvPicPr>
          <p:cNvPr id="12" name="Picture 11">
            <a:extLst>
              <a:ext uri="{FF2B5EF4-FFF2-40B4-BE49-F238E27FC236}">
                <a16:creationId xmlns:a16="http://schemas.microsoft.com/office/drawing/2014/main" id="{81500543-371F-42E1-B096-739C48F8D385}"/>
              </a:ext>
            </a:extLst>
          </p:cNvPr>
          <p:cNvPicPr>
            <a:picLocks noChangeAspect="1"/>
          </p:cNvPicPr>
          <p:nvPr/>
        </p:nvPicPr>
        <p:blipFill>
          <a:blip r:embed="rId7"/>
          <a:stretch>
            <a:fillRect/>
          </a:stretch>
        </p:blipFill>
        <p:spPr>
          <a:xfrm>
            <a:off x="6747048" y="4960693"/>
            <a:ext cx="1668803" cy="1324447"/>
          </a:xfrm>
          <a:prstGeom prst="rect">
            <a:avLst/>
          </a:prstGeom>
        </p:spPr>
      </p:pic>
      <p:grpSp>
        <p:nvGrpSpPr>
          <p:cNvPr id="13" name="Group 12">
            <a:extLst>
              <a:ext uri="{FF2B5EF4-FFF2-40B4-BE49-F238E27FC236}">
                <a16:creationId xmlns:a16="http://schemas.microsoft.com/office/drawing/2014/main" id="{03206413-DEA5-4467-9DD6-B0E4568A53E0}"/>
              </a:ext>
            </a:extLst>
          </p:cNvPr>
          <p:cNvGrpSpPr/>
          <p:nvPr/>
        </p:nvGrpSpPr>
        <p:grpSpPr>
          <a:xfrm>
            <a:off x="485813" y="3855301"/>
            <a:ext cx="2711646" cy="2287614"/>
            <a:chOff x="470528" y="3700892"/>
            <a:chExt cx="2711646" cy="2287614"/>
          </a:xfrm>
        </p:grpSpPr>
        <p:pic>
          <p:nvPicPr>
            <p:cNvPr id="14" name="Picture 13">
              <a:extLst>
                <a:ext uri="{FF2B5EF4-FFF2-40B4-BE49-F238E27FC236}">
                  <a16:creationId xmlns:a16="http://schemas.microsoft.com/office/drawing/2014/main" id="{6E0F3456-DCFB-4C7E-8691-4FB876F6B093}"/>
                </a:ext>
              </a:extLst>
            </p:cNvPr>
            <p:cNvPicPr>
              <a:picLocks noChangeAspect="1"/>
            </p:cNvPicPr>
            <p:nvPr/>
          </p:nvPicPr>
          <p:blipFill>
            <a:blip r:embed="rId8"/>
            <a:stretch>
              <a:fillRect/>
            </a:stretch>
          </p:blipFill>
          <p:spPr>
            <a:xfrm>
              <a:off x="470528" y="3700892"/>
              <a:ext cx="2711646" cy="1425801"/>
            </a:xfrm>
            <a:prstGeom prst="rect">
              <a:avLst/>
            </a:prstGeom>
          </p:spPr>
        </p:pic>
        <p:sp>
          <p:nvSpPr>
            <p:cNvPr id="15" name="Title 1">
              <a:extLst>
                <a:ext uri="{FF2B5EF4-FFF2-40B4-BE49-F238E27FC236}">
                  <a16:creationId xmlns:a16="http://schemas.microsoft.com/office/drawing/2014/main" id="{32D7A438-CC52-44A1-A524-DD0BAB8B3AA1}"/>
                </a:ext>
              </a:extLst>
            </p:cNvPr>
            <p:cNvSpPr txBox="1">
              <a:spLocks/>
            </p:cNvSpPr>
            <p:nvPr/>
          </p:nvSpPr>
          <p:spPr>
            <a:xfrm>
              <a:off x="1085855" y="4948511"/>
              <a:ext cx="1769925" cy="10399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95000"/>
                      <a:lumOff val="5000"/>
                    </a:schemeClr>
                  </a:solidFill>
                </a:rPr>
                <a:t>Azure</a:t>
              </a:r>
            </a:p>
            <a:p>
              <a:pPr algn="ctr"/>
              <a:r>
                <a:rPr lang="en-US" sz="2400" b="1" dirty="0">
                  <a:solidFill>
                    <a:schemeClr val="tx1">
                      <a:lumMod val="95000"/>
                      <a:lumOff val="5000"/>
                    </a:schemeClr>
                  </a:solidFill>
                </a:rPr>
                <a:t>Automation</a:t>
              </a:r>
            </a:p>
          </p:txBody>
        </p:sp>
      </p:grpSp>
      <p:pic>
        <p:nvPicPr>
          <p:cNvPr id="16" name="Picture 15">
            <a:extLst>
              <a:ext uri="{FF2B5EF4-FFF2-40B4-BE49-F238E27FC236}">
                <a16:creationId xmlns:a16="http://schemas.microsoft.com/office/drawing/2014/main" id="{37143194-5CD4-4700-8600-6317EA85A306}"/>
              </a:ext>
            </a:extLst>
          </p:cNvPr>
          <p:cNvPicPr>
            <a:picLocks noChangeAspect="1"/>
          </p:cNvPicPr>
          <p:nvPr/>
        </p:nvPicPr>
        <p:blipFill>
          <a:blip r:embed="rId9"/>
          <a:stretch>
            <a:fillRect/>
          </a:stretch>
        </p:blipFill>
        <p:spPr>
          <a:xfrm>
            <a:off x="8963951" y="3294651"/>
            <a:ext cx="2694611" cy="1077844"/>
          </a:xfrm>
          <a:prstGeom prst="rect">
            <a:avLst/>
          </a:prstGeom>
        </p:spPr>
      </p:pic>
      <p:pic>
        <p:nvPicPr>
          <p:cNvPr id="17" name="Graphic 16">
            <a:extLst>
              <a:ext uri="{FF2B5EF4-FFF2-40B4-BE49-F238E27FC236}">
                <a16:creationId xmlns:a16="http://schemas.microsoft.com/office/drawing/2014/main" id="{1202A804-E133-4A49-A3B4-B4794C48B2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39313" y="107552"/>
            <a:ext cx="1379504" cy="781719"/>
          </a:xfrm>
          <a:prstGeom prst="rect">
            <a:avLst/>
          </a:prstGeom>
        </p:spPr>
      </p:pic>
      <p:pic>
        <p:nvPicPr>
          <p:cNvPr id="5" name="Picture 4"/>
          <p:cNvPicPr>
            <a:picLocks noChangeAspect="1"/>
          </p:cNvPicPr>
          <p:nvPr/>
        </p:nvPicPr>
        <p:blipFill>
          <a:blip r:embed="rId12"/>
          <a:stretch>
            <a:fillRect/>
          </a:stretch>
        </p:blipFill>
        <p:spPr>
          <a:xfrm>
            <a:off x="3498783" y="1335932"/>
            <a:ext cx="4917068" cy="964593"/>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0654" y="2462226"/>
            <a:ext cx="1524000" cy="1524000"/>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17672" y="3955135"/>
            <a:ext cx="1916760" cy="785872"/>
          </a:xfrm>
          <a:prstGeom prst="rect">
            <a:avLst/>
          </a:prstGeom>
        </p:spPr>
      </p:pic>
    </p:spTree>
    <p:extLst>
      <p:ext uri="{BB962C8B-B14F-4D97-AF65-F5344CB8AC3E}">
        <p14:creationId xmlns:p14="http://schemas.microsoft.com/office/powerpoint/2010/main" val="32826378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281837" y="244746"/>
            <a:ext cx="11654187" cy="899409"/>
          </a:xfrm>
        </p:spPr>
        <p:txBody>
          <a:bodyPr/>
          <a:lstStyle/>
          <a:p>
            <a:r>
              <a:rPr lang="en-US" dirty="0"/>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dirty="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dirty="0">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704" spc="-100" dirty="0">
                <a:gradFill>
                  <a:gsLst>
                    <a:gs pos="1250">
                      <a:srgbClr val="353535"/>
                    </a:gs>
                    <a:gs pos="100000">
                      <a:srgbClr val="353535"/>
                    </a:gs>
                  </a:gsLst>
                  <a:lin ang="5400000" scaled="0"/>
                </a:gradFill>
                <a:latin typeface="Segoe UI Light"/>
              </a:rPr>
              <a:t>Any Language</a:t>
            </a:r>
          </a:p>
          <a:p>
            <a:pPr defTabSz="914192"/>
            <a:r>
              <a:rPr lang="en-US" sz="4704" spc="-100" dirty="0">
                <a:gradFill>
                  <a:gsLst>
                    <a:gs pos="1250">
                      <a:srgbClr val="353535"/>
                    </a:gs>
                    <a:gs pos="100000">
                      <a:srgbClr val="353535"/>
                    </a:gs>
                  </a:gsLst>
                  <a:lin ang="5400000" scaled="0"/>
                </a:gradFill>
                <a:latin typeface="Segoe UI Light"/>
              </a:rPr>
              <a:t>Any Platform</a:t>
            </a:r>
          </a:p>
        </p:txBody>
      </p:sp>
    </p:spTree>
    <p:extLst>
      <p:ext uri="{BB962C8B-B14F-4D97-AF65-F5344CB8AC3E}">
        <p14:creationId xmlns:p14="http://schemas.microsoft.com/office/powerpoint/2010/main" val="334809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Immutable Infrastructure CI/CD using Jenkins and Terraform on Azure Virtual</a:t>
            </a:r>
          </a:p>
        </p:txBody>
      </p:sp>
      <p:pic>
        <p:nvPicPr>
          <p:cNvPr id="4" name="Picture 3">
            <a:extLst>
              <a:ext uri="{FF2B5EF4-FFF2-40B4-BE49-F238E27FC236}">
                <a16:creationId xmlns:a16="http://schemas.microsoft.com/office/drawing/2014/main" id="{86604EDF-7362-49C1-A8A3-9C1D1D797687}"/>
              </a:ext>
            </a:extLst>
          </p:cNvPr>
          <p:cNvPicPr>
            <a:picLocks noChangeAspect="1"/>
          </p:cNvPicPr>
          <p:nvPr/>
        </p:nvPicPr>
        <p:blipFill>
          <a:blip r:embed="rId2"/>
          <a:stretch>
            <a:fillRect/>
          </a:stretch>
        </p:blipFill>
        <p:spPr>
          <a:xfrm>
            <a:off x="1659596" y="1415212"/>
            <a:ext cx="8595441" cy="5442788"/>
          </a:xfrm>
          <a:prstGeom prst="rect">
            <a:avLst/>
          </a:prstGeom>
        </p:spPr>
      </p:pic>
    </p:spTree>
    <p:extLst>
      <p:ext uri="{BB962C8B-B14F-4D97-AF65-F5344CB8AC3E}">
        <p14:creationId xmlns:p14="http://schemas.microsoft.com/office/powerpoint/2010/main" val="3145679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fontScale="90000"/>
          </a:bodyPr>
          <a:lstStyle/>
          <a:p>
            <a:r>
              <a:rPr lang="en-US" dirty="0">
                <a:solidFill>
                  <a:schemeClr val="bg1"/>
                </a:solidFill>
              </a:rPr>
              <a:t>Architecture: Continuous integration and deployment (CI/CD) for containers with open-source software (OSS)</a:t>
            </a:r>
          </a:p>
        </p:txBody>
      </p:sp>
      <p:pic>
        <p:nvPicPr>
          <p:cNvPr id="4" name="Picture 3">
            <a:extLst>
              <a:ext uri="{FF2B5EF4-FFF2-40B4-BE49-F238E27FC236}">
                <a16:creationId xmlns:a16="http://schemas.microsoft.com/office/drawing/2014/main" id="{7C11C880-5538-40E1-9D03-91B9A666B1ED}"/>
              </a:ext>
            </a:extLst>
          </p:cNvPr>
          <p:cNvPicPr>
            <a:picLocks noChangeAspect="1"/>
          </p:cNvPicPr>
          <p:nvPr/>
        </p:nvPicPr>
        <p:blipFill>
          <a:blip r:embed="rId2"/>
          <a:stretch>
            <a:fillRect/>
          </a:stretch>
        </p:blipFill>
        <p:spPr>
          <a:xfrm>
            <a:off x="324381" y="2845428"/>
            <a:ext cx="11296020" cy="1747591"/>
          </a:xfrm>
          <a:prstGeom prst="rect">
            <a:avLst/>
          </a:prstGeom>
        </p:spPr>
      </p:pic>
    </p:spTree>
    <p:extLst>
      <p:ext uri="{BB962C8B-B14F-4D97-AF65-F5344CB8AC3E}">
        <p14:creationId xmlns:p14="http://schemas.microsoft.com/office/powerpoint/2010/main" val="8241988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Container CI/CD using Jenkins and Kubernetes on Azure Container Service (AKS)</a:t>
            </a:r>
          </a:p>
        </p:txBody>
      </p:sp>
      <p:pic>
        <p:nvPicPr>
          <p:cNvPr id="2" name="Picture 1">
            <a:extLst>
              <a:ext uri="{FF2B5EF4-FFF2-40B4-BE49-F238E27FC236}">
                <a16:creationId xmlns:a16="http://schemas.microsoft.com/office/drawing/2014/main" id="{FEF2D335-3394-4AB5-AAAA-FA87B516D369}"/>
              </a:ext>
            </a:extLst>
          </p:cNvPr>
          <p:cNvPicPr>
            <a:picLocks noChangeAspect="1"/>
          </p:cNvPicPr>
          <p:nvPr/>
        </p:nvPicPr>
        <p:blipFill>
          <a:blip r:embed="rId2"/>
          <a:stretch>
            <a:fillRect/>
          </a:stretch>
        </p:blipFill>
        <p:spPr>
          <a:xfrm>
            <a:off x="1797445" y="1389179"/>
            <a:ext cx="8597109" cy="5468821"/>
          </a:xfrm>
          <a:prstGeom prst="rect">
            <a:avLst/>
          </a:prstGeom>
        </p:spPr>
      </p:pic>
    </p:spTree>
    <p:extLst>
      <p:ext uri="{BB962C8B-B14F-4D97-AF65-F5344CB8AC3E}">
        <p14:creationId xmlns:p14="http://schemas.microsoft.com/office/powerpoint/2010/main" val="3164749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752347" y="1774275"/>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3" name="Rectangle 22"/>
          <p:cNvSpPr/>
          <p:nvPr/>
        </p:nvSpPr>
        <p:spPr bwMode="auto">
          <a:xfrm>
            <a:off x="4752347" y="2192375"/>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Rectangle 23"/>
          <p:cNvSpPr/>
          <p:nvPr/>
        </p:nvSpPr>
        <p:spPr bwMode="auto">
          <a:xfrm>
            <a:off x="4752347" y="2610476"/>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5" name="Rectangle 24"/>
          <p:cNvSpPr/>
          <p:nvPr/>
        </p:nvSpPr>
        <p:spPr bwMode="auto">
          <a:xfrm>
            <a:off x="4752347" y="3028577"/>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 name="Rectangle 25"/>
          <p:cNvSpPr/>
          <p:nvPr/>
        </p:nvSpPr>
        <p:spPr bwMode="auto">
          <a:xfrm>
            <a:off x="4752347" y="3446678"/>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 name="Rectangle 26"/>
          <p:cNvSpPr/>
          <p:nvPr/>
        </p:nvSpPr>
        <p:spPr bwMode="auto">
          <a:xfrm>
            <a:off x="4752347" y="3864778"/>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p:cNvSpPr/>
          <p:nvPr/>
        </p:nvSpPr>
        <p:spPr bwMode="auto">
          <a:xfrm>
            <a:off x="4752347" y="4282879"/>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9" name="Rectangle 28"/>
          <p:cNvSpPr/>
          <p:nvPr/>
        </p:nvSpPr>
        <p:spPr bwMode="auto">
          <a:xfrm>
            <a:off x="4752347" y="4700979"/>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Rectangle 29"/>
          <p:cNvSpPr/>
          <p:nvPr/>
        </p:nvSpPr>
        <p:spPr bwMode="auto">
          <a:xfrm>
            <a:off x="4764796" y="5119081"/>
            <a:ext cx="2663996"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p:cNvSpPr/>
          <p:nvPr/>
        </p:nvSpPr>
        <p:spPr bwMode="auto">
          <a:xfrm>
            <a:off x="4752347" y="5537181"/>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2" name="Rectangle 31"/>
          <p:cNvSpPr/>
          <p:nvPr/>
        </p:nvSpPr>
        <p:spPr bwMode="auto">
          <a:xfrm>
            <a:off x="4752347" y="5955279"/>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3" name="TextBox 32"/>
          <p:cNvSpPr txBox="1"/>
          <p:nvPr/>
        </p:nvSpPr>
        <p:spPr>
          <a:xfrm>
            <a:off x="5099710" y="1851229"/>
            <a:ext cx="2037750" cy="271549"/>
          </a:xfrm>
          <a:prstGeom prst="rect">
            <a:avLst/>
          </a:prstGeom>
          <a:noFill/>
        </p:spPr>
        <p:txBody>
          <a:bodyPr wrap="square" lIns="0" tIns="0" rIns="0" bIns="0" rtlCol="0">
            <a:spAutoFit/>
          </a:bodyPr>
          <a:lstStyle/>
          <a:p>
            <a:pPr algn="ctr" defTabSz="1242683">
              <a:lnSpc>
                <a:spcPct val="90000"/>
              </a:lnSpc>
              <a:defRPr/>
            </a:pPr>
            <a:r>
              <a:rPr lang="en-US" sz="1961" dirty="0">
                <a:gradFill>
                  <a:gsLst>
                    <a:gs pos="0">
                      <a:srgbClr val="404040">
                        <a:lumMod val="50000"/>
                      </a:srgbClr>
                    </a:gs>
                    <a:gs pos="100000">
                      <a:srgbClr val="404040">
                        <a:lumMod val="50000"/>
                      </a:srgbClr>
                    </a:gs>
                  </a:gsLst>
                  <a:lin ang="5400000" scaled="1"/>
                </a:gradFill>
                <a:latin typeface="Calibri" panose="020F0502020204030204"/>
                <a:cs typeface="Segoe UI" panose="020B0502040204020203" pitchFamily="34" charset="0"/>
              </a:rPr>
              <a:t>Source control</a:t>
            </a:r>
          </a:p>
        </p:txBody>
      </p:sp>
      <p:sp>
        <p:nvSpPr>
          <p:cNvPr id="34" name="TextBox 33"/>
          <p:cNvSpPr txBox="1"/>
          <p:nvPr/>
        </p:nvSpPr>
        <p:spPr>
          <a:xfrm>
            <a:off x="5099710" y="2269330"/>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823827" y="2687430"/>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850837" y="3105531"/>
            <a:ext cx="2659697"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Build automation</a:t>
            </a:r>
          </a:p>
        </p:txBody>
      </p:sp>
      <p:sp>
        <p:nvSpPr>
          <p:cNvPr id="41" name="TextBox 40"/>
          <p:cNvSpPr txBox="1"/>
          <p:nvPr/>
        </p:nvSpPr>
        <p:spPr>
          <a:xfrm>
            <a:off x="4710798" y="3523631"/>
            <a:ext cx="274088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Continuous deployment</a:t>
            </a:r>
          </a:p>
        </p:txBody>
      </p:sp>
      <p:sp>
        <p:nvSpPr>
          <p:cNvPr id="42" name="TextBox 41"/>
          <p:cNvSpPr txBox="1"/>
          <p:nvPr/>
        </p:nvSpPr>
        <p:spPr>
          <a:xfrm>
            <a:off x="4823827" y="3941733"/>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099710" y="4359833"/>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099710" y="6032233"/>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p:txBody>
          <a:bodyPr/>
          <a:lstStyle/>
          <a:p>
            <a:r>
              <a:rPr lang="en-US" dirty="0"/>
              <a:t>Microsoft’s solution</a:t>
            </a:r>
          </a:p>
        </p:txBody>
      </p:sp>
      <p:grpSp>
        <p:nvGrpSpPr>
          <p:cNvPr id="8" name="Group 7"/>
          <p:cNvGrpSpPr/>
          <p:nvPr/>
        </p:nvGrpSpPr>
        <p:grpSpPr>
          <a:xfrm>
            <a:off x="3422744" y="1394534"/>
            <a:ext cx="5338602" cy="534044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742" y="655955"/>
            <a:ext cx="4647295" cy="6936937"/>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665" y="823962"/>
            <a:ext cx="4636192" cy="6920362"/>
          </a:xfrm>
          <a:prstGeom prst="rect">
            <a:avLst/>
          </a:prstGeom>
        </p:spPr>
      </p:pic>
      <p:sp>
        <p:nvSpPr>
          <p:cNvPr id="84" name="Rectangle 83"/>
          <p:cNvSpPr/>
          <p:nvPr/>
        </p:nvSpPr>
        <p:spPr bwMode="auto">
          <a:xfrm>
            <a:off x="6340626" y="2328291"/>
            <a:ext cx="1583812" cy="671425"/>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3" name="TextBox 82"/>
          <p:cNvSpPr txBox="1"/>
          <p:nvPr/>
        </p:nvSpPr>
        <p:spPr>
          <a:xfrm>
            <a:off x="6167076" y="2382399"/>
            <a:ext cx="1942914" cy="561164"/>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dirty="0">
                <a:solidFill>
                  <a:prstClr val="white"/>
                </a:solidFill>
                <a:latin typeface="Calibri" panose="020F0502020204030204"/>
              </a:rPr>
              <a:t>Azure DevOps</a:t>
            </a:r>
          </a:p>
        </p:txBody>
      </p:sp>
      <p:sp>
        <p:nvSpPr>
          <p:cNvPr id="85" name="Rectangle 84"/>
          <p:cNvSpPr/>
          <p:nvPr/>
        </p:nvSpPr>
        <p:spPr bwMode="auto">
          <a:xfrm>
            <a:off x="4371194" y="2244880"/>
            <a:ext cx="1455279" cy="836201"/>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6" name="TextBox 85"/>
          <p:cNvSpPr txBox="1"/>
          <p:nvPr/>
        </p:nvSpPr>
        <p:spPr>
          <a:xfrm>
            <a:off x="4172736" y="2088716"/>
            <a:ext cx="1942914" cy="832712"/>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dirty="0">
                <a:solidFill>
                  <a:prstClr val="white"/>
                </a:solidFill>
                <a:latin typeface="Calibri" panose="020F0502020204030204"/>
              </a:rPr>
              <a:t>Azure DevOps</a:t>
            </a:r>
            <a:br>
              <a:rPr lang="en-US" sz="1961" dirty="0">
                <a:solidFill>
                  <a:prstClr val="white"/>
                </a:solidFill>
                <a:latin typeface="Calibri" panose="020F0502020204030204"/>
              </a:rPr>
            </a:br>
            <a:r>
              <a:rPr lang="en-US" sz="1961" dirty="0">
                <a:solidFill>
                  <a:prstClr val="white"/>
                </a:solidFill>
                <a:latin typeface="Calibri" panose="020F0502020204030204"/>
              </a:rPr>
              <a:t>Server</a:t>
            </a:r>
          </a:p>
        </p:txBody>
      </p:sp>
      <p:pic>
        <p:nvPicPr>
          <p:cNvPr id="44" name="Graphic 43">
            <a:extLst>
              <a:ext uri="{FF2B5EF4-FFF2-40B4-BE49-F238E27FC236}">
                <a16:creationId xmlns:a16="http://schemas.microsoft.com/office/drawing/2014/main" id="{842E255F-A5B0-4FA7-8BE1-475DD0F23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1010" y="184972"/>
            <a:ext cx="1872398" cy="1061025"/>
          </a:xfrm>
          <a:prstGeom prst="rect">
            <a:avLst/>
          </a:prstGeom>
        </p:spPr>
      </p:pic>
      <p:sp>
        <p:nvSpPr>
          <p:cNvPr id="38" name="Rectangle 37"/>
          <p:cNvSpPr/>
          <p:nvPr/>
        </p:nvSpPr>
        <p:spPr bwMode="auto">
          <a:xfrm>
            <a:off x="7759403" y="3068911"/>
            <a:ext cx="652995" cy="617560"/>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5" name="Picture 4"/>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7749438" y="3065665"/>
            <a:ext cx="613067" cy="613067"/>
          </a:xfrm>
          <a:prstGeom prst="rect">
            <a:avLst/>
          </a:prstGeom>
        </p:spPr>
      </p:pic>
      <p:sp>
        <p:nvSpPr>
          <p:cNvPr id="39" name="Rectangle 38"/>
          <p:cNvSpPr/>
          <p:nvPr/>
        </p:nvSpPr>
        <p:spPr bwMode="auto">
          <a:xfrm>
            <a:off x="3881762" y="3294843"/>
            <a:ext cx="652995" cy="617560"/>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0" name="Picture 39"/>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3881992" y="3259035"/>
            <a:ext cx="613067" cy="613067"/>
          </a:xfrm>
          <a:prstGeom prst="rect">
            <a:avLst/>
          </a:prstGeom>
        </p:spPr>
      </p:pic>
    </p:spTree>
    <p:extLst>
      <p:ext uri="{BB962C8B-B14F-4D97-AF65-F5344CB8AC3E}">
        <p14:creationId xmlns:p14="http://schemas.microsoft.com/office/powerpoint/2010/main" val="37971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3678936" y="1310452"/>
            <a:ext cx="5009586" cy="5340440"/>
          </a:xfrm>
          <a:prstGeom prst="ellipse">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2" name="Rectangle 21"/>
          <p:cNvSpPr/>
          <p:nvPr/>
        </p:nvSpPr>
        <p:spPr bwMode="auto">
          <a:xfrm>
            <a:off x="4846940" y="1690193"/>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3" name="Rectangle 22"/>
          <p:cNvSpPr/>
          <p:nvPr/>
        </p:nvSpPr>
        <p:spPr bwMode="auto">
          <a:xfrm>
            <a:off x="4846940" y="2108293"/>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Rectangle 23"/>
          <p:cNvSpPr/>
          <p:nvPr/>
        </p:nvSpPr>
        <p:spPr bwMode="auto">
          <a:xfrm>
            <a:off x="4846940" y="2526394"/>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5" name="Rectangle 24"/>
          <p:cNvSpPr/>
          <p:nvPr/>
        </p:nvSpPr>
        <p:spPr bwMode="auto">
          <a:xfrm>
            <a:off x="4846940" y="2944495"/>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 name="Rectangle 25"/>
          <p:cNvSpPr/>
          <p:nvPr/>
        </p:nvSpPr>
        <p:spPr bwMode="auto">
          <a:xfrm>
            <a:off x="4846940" y="3362596"/>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 name="Rectangle 26"/>
          <p:cNvSpPr/>
          <p:nvPr/>
        </p:nvSpPr>
        <p:spPr bwMode="auto">
          <a:xfrm>
            <a:off x="4846940" y="3780696"/>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p:cNvSpPr/>
          <p:nvPr/>
        </p:nvSpPr>
        <p:spPr bwMode="auto">
          <a:xfrm>
            <a:off x="4846940" y="4198797"/>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9" name="Rectangle 28"/>
          <p:cNvSpPr/>
          <p:nvPr/>
        </p:nvSpPr>
        <p:spPr bwMode="auto">
          <a:xfrm>
            <a:off x="4846940" y="4616897"/>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Rectangle 29"/>
          <p:cNvSpPr/>
          <p:nvPr/>
        </p:nvSpPr>
        <p:spPr bwMode="auto">
          <a:xfrm>
            <a:off x="4859389" y="5034999"/>
            <a:ext cx="2663996"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p:cNvSpPr/>
          <p:nvPr/>
        </p:nvSpPr>
        <p:spPr bwMode="auto">
          <a:xfrm>
            <a:off x="4846940" y="5453099"/>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2" name="Rectangle 31"/>
          <p:cNvSpPr/>
          <p:nvPr/>
        </p:nvSpPr>
        <p:spPr bwMode="auto">
          <a:xfrm>
            <a:off x="4846940" y="5871197"/>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3" name="TextBox 32"/>
          <p:cNvSpPr txBox="1"/>
          <p:nvPr/>
        </p:nvSpPr>
        <p:spPr>
          <a:xfrm>
            <a:off x="5194303" y="1767147"/>
            <a:ext cx="2037750" cy="271549"/>
          </a:xfrm>
          <a:prstGeom prst="rect">
            <a:avLst/>
          </a:prstGeom>
          <a:noFill/>
        </p:spPr>
        <p:txBody>
          <a:bodyPr wrap="square" lIns="0" tIns="0" rIns="0" bIns="0" rtlCol="0">
            <a:spAutoFit/>
          </a:bodyPr>
          <a:lstStyle/>
          <a:p>
            <a:pPr algn="ctr" defTabSz="1242683">
              <a:lnSpc>
                <a:spcPct val="90000"/>
              </a:lnSpc>
              <a:defRPr/>
            </a:pPr>
            <a:r>
              <a:rPr lang="en-US" sz="1961" dirty="0">
                <a:gradFill>
                  <a:gsLst>
                    <a:gs pos="0">
                      <a:srgbClr val="404040">
                        <a:lumMod val="50000"/>
                      </a:srgbClr>
                    </a:gs>
                    <a:gs pos="100000">
                      <a:srgbClr val="404040">
                        <a:lumMod val="50000"/>
                      </a:srgbClr>
                    </a:gs>
                  </a:gsLst>
                  <a:lin ang="5400000" scaled="1"/>
                </a:gradFill>
                <a:latin typeface="Calibri" panose="020F0502020204030204"/>
                <a:cs typeface="Segoe UI" panose="020B0502040204020203" pitchFamily="34" charset="0"/>
              </a:rPr>
              <a:t>Source control</a:t>
            </a:r>
          </a:p>
        </p:txBody>
      </p:sp>
      <p:sp>
        <p:nvSpPr>
          <p:cNvPr id="34" name="TextBox 33"/>
          <p:cNvSpPr txBox="1"/>
          <p:nvPr/>
        </p:nvSpPr>
        <p:spPr>
          <a:xfrm>
            <a:off x="5194303" y="2185248"/>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918420" y="2603348"/>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945430" y="3021449"/>
            <a:ext cx="2659697"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Build automation</a:t>
            </a:r>
          </a:p>
        </p:txBody>
      </p:sp>
      <p:sp>
        <p:nvSpPr>
          <p:cNvPr id="41" name="TextBox 40"/>
          <p:cNvSpPr txBox="1"/>
          <p:nvPr/>
        </p:nvSpPr>
        <p:spPr>
          <a:xfrm>
            <a:off x="4805391" y="3439549"/>
            <a:ext cx="274088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Continuous deployment</a:t>
            </a:r>
          </a:p>
        </p:txBody>
      </p:sp>
      <p:sp>
        <p:nvSpPr>
          <p:cNvPr id="42" name="TextBox 41"/>
          <p:cNvSpPr txBox="1"/>
          <p:nvPr/>
        </p:nvSpPr>
        <p:spPr>
          <a:xfrm>
            <a:off x="4918420" y="3857651"/>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194303" y="4275751"/>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194303" y="5948151"/>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a:xfrm>
            <a:off x="350873" y="101490"/>
            <a:ext cx="10515600" cy="1325563"/>
          </a:xfrm>
        </p:spPr>
        <p:txBody>
          <a:bodyPr/>
          <a:lstStyle/>
          <a:p>
            <a:r>
              <a:rPr lang="en-US" dirty="0"/>
              <a:t>Microsoft’s solution</a:t>
            </a:r>
          </a:p>
        </p:txBody>
      </p:sp>
      <p:grpSp>
        <p:nvGrpSpPr>
          <p:cNvPr id="8" name="Group 7"/>
          <p:cNvGrpSpPr/>
          <p:nvPr/>
        </p:nvGrpSpPr>
        <p:grpSpPr>
          <a:xfrm>
            <a:off x="3517337" y="1310452"/>
            <a:ext cx="5338602" cy="534044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210" y="632292"/>
            <a:ext cx="4647295" cy="6936937"/>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529" y="738614"/>
            <a:ext cx="4636192" cy="6920362"/>
          </a:xfrm>
          <a:prstGeom prst="rect">
            <a:avLst/>
          </a:prstGeom>
        </p:spPr>
      </p:pic>
      <p:sp>
        <p:nvSpPr>
          <p:cNvPr id="44" name="TextBox 43"/>
          <p:cNvSpPr txBox="1"/>
          <p:nvPr/>
        </p:nvSpPr>
        <p:spPr>
          <a:xfrm>
            <a:off x="4893522" y="4693851"/>
            <a:ext cx="258951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Feedback management</a:t>
            </a:r>
          </a:p>
        </p:txBody>
      </p:sp>
      <p:sp>
        <p:nvSpPr>
          <p:cNvPr id="45" name="TextBox 44"/>
          <p:cNvSpPr txBox="1"/>
          <p:nvPr/>
        </p:nvSpPr>
        <p:spPr>
          <a:xfrm>
            <a:off x="5046601" y="5111952"/>
            <a:ext cx="233315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Team collaboration</a:t>
            </a:r>
          </a:p>
        </p:txBody>
      </p:sp>
      <p:sp>
        <p:nvSpPr>
          <p:cNvPr id="46" name="TextBox 45"/>
          <p:cNvSpPr txBox="1"/>
          <p:nvPr/>
        </p:nvSpPr>
        <p:spPr>
          <a:xfrm>
            <a:off x="4970286" y="5530053"/>
            <a:ext cx="2485781"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Application telemetry</a:t>
            </a:r>
          </a:p>
        </p:txBody>
      </p:sp>
      <p:sp>
        <p:nvSpPr>
          <p:cNvPr id="5" name="Rectangle 4"/>
          <p:cNvSpPr/>
          <p:nvPr/>
        </p:nvSpPr>
        <p:spPr bwMode="auto">
          <a:xfrm>
            <a:off x="3578451" y="3204902"/>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8" name="Rectangle 47"/>
          <p:cNvSpPr/>
          <p:nvPr/>
        </p:nvSpPr>
        <p:spPr bwMode="auto">
          <a:xfrm>
            <a:off x="3441709" y="4131432"/>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9" name="Rectangle 48"/>
          <p:cNvSpPr/>
          <p:nvPr/>
        </p:nvSpPr>
        <p:spPr bwMode="auto">
          <a:xfrm>
            <a:off x="8065765" y="5783216"/>
            <a:ext cx="622757" cy="499019"/>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0" name="Rectangle 49"/>
          <p:cNvSpPr/>
          <p:nvPr/>
        </p:nvSpPr>
        <p:spPr bwMode="auto">
          <a:xfrm>
            <a:off x="8231659" y="4830096"/>
            <a:ext cx="589308" cy="601796"/>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1" name="Rectangle 50"/>
          <p:cNvSpPr/>
          <p:nvPr/>
        </p:nvSpPr>
        <p:spPr bwMode="auto">
          <a:xfrm>
            <a:off x="2417225" y="4015079"/>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2" name="Rectangle 51"/>
          <p:cNvSpPr/>
          <p:nvPr/>
        </p:nvSpPr>
        <p:spPr bwMode="auto">
          <a:xfrm>
            <a:off x="9043301" y="5049028"/>
            <a:ext cx="553437" cy="499019"/>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0" name="Rectangle 59"/>
          <p:cNvSpPr/>
          <p:nvPr/>
        </p:nvSpPr>
        <p:spPr bwMode="auto">
          <a:xfrm>
            <a:off x="7682409" y="2225008"/>
            <a:ext cx="1689788" cy="689616"/>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2" name="TextBox 61"/>
          <p:cNvSpPr txBox="1"/>
          <p:nvPr/>
        </p:nvSpPr>
        <p:spPr>
          <a:xfrm>
            <a:off x="7594865" y="2309411"/>
            <a:ext cx="1942914" cy="561164"/>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a:solidFill>
                  <a:prstClr val="white"/>
                </a:solidFill>
                <a:latin typeface="Calibri" panose="020F0502020204030204"/>
              </a:rPr>
              <a:t>Azure DevOps</a:t>
            </a:r>
            <a:endParaRPr lang="en-US" sz="1961" dirty="0">
              <a:solidFill>
                <a:prstClr val="white"/>
              </a:solidFill>
              <a:latin typeface="Calibri" panose="020F0502020204030204"/>
            </a:endParaRPr>
          </a:p>
        </p:txBody>
      </p:sp>
      <p:sp>
        <p:nvSpPr>
          <p:cNvPr id="70" name="Rectangle 69"/>
          <p:cNvSpPr/>
          <p:nvPr/>
        </p:nvSpPr>
        <p:spPr bwMode="auto">
          <a:xfrm>
            <a:off x="3152349" y="2257705"/>
            <a:ext cx="1455279" cy="836201"/>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1" name="TextBox 70"/>
          <p:cNvSpPr txBox="1"/>
          <p:nvPr/>
        </p:nvSpPr>
        <p:spPr>
          <a:xfrm>
            <a:off x="2975506" y="2245802"/>
            <a:ext cx="1942914" cy="909656"/>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a:solidFill>
                  <a:prstClr val="white"/>
                </a:solidFill>
                <a:latin typeface="Calibri" panose="020F0502020204030204"/>
              </a:rPr>
              <a:t>Azure </a:t>
            </a:r>
            <a:r>
              <a:rPr lang="en-US" sz="1961" dirty="0">
                <a:solidFill>
                  <a:prstClr val="white"/>
                </a:solidFill>
                <a:latin typeface="Calibri" panose="020F0502020204030204"/>
              </a:rPr>
              <a:t>DevOps</a:t>
            </a:r>
          </a:p>
          <a:p>
            <a:pPr algn="ctr" defTabSz="914225">
              <a:lnSpc>
                <a:spcPct val="90000"/>
              </a:lnSpc>
              <a:spcAft>
                <a:spcPts val="588"/>
              </a:spcAft>
              <a:defRPr/>
            </a:pPr>
            <a:r>
              <a:rPr lang="en-US" sz="1961" dirty="0">
                <a:solidFill>
                  <a:prstClr val="white"/>
                </a:solidFill>
                <a:latin typeface="Calibri" panose="020F0502020204030204"/>
              </a:rPr>
              <a:t>Server</a:t>
            </a:r>
          </a:p>
        </p:txBody>
      </p:sp>
      <p:pic>
        <p:nvPicPr>
          <p:cNvPr id="69" name="Graphic 68">
            <a:extLst>
              <a:ext uri="{FF2B5EF4-FFF2-40B4-BE49-F238E27FC236}">
                <a16:creationId xmlns:a16="http://schemas.microsoft.com/office/drawing/2014/main" id="{782A0A07-460A-46D8-B2B8-3E1A49C0BE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1010" y="184972"/>
            <a:ext cx="1872398" cy="1061025"/>
          </a:xfrm>
          <a:prstGeom prst="rect">
            <a:avLst/>
          </a:prstGeom>
        </p:spPr>
      </p:pic>
      <p:sp>
        <p:nvSpPr>
          <p:cNvPr id="61" name="Rectangle 60"/>
          <p:cNvSpPr/>
          <p:nvPr/>
        </p:nvSpPr>
        <p:spPr bwMode="auto">
          <a:xfrm>
            <a:off x="9172864" y="2986395"/>
            <a:ext cx="652995" cy="617560"/>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3" name="Picture 62"/>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9162899" y="2983149"/>
            <a:ext cx="613067" cy="613067"/>
          </a:xfrm>
          <a:prstGeom prst="rect">
            <a:avLst/>
          </a:prstGeom>
        </p:spPr>
      </p:pic>
      <p:sp>
        <p:nvSpPr>
          <p:cNvPr id="64" name="Rectangle 63"/>
          <p:cNvSpPr/>
          <p:nvPr/>
        </p:nvSpPr>
        <p:spPr bwMode="auto">
          <a:xfrm>
            <a:off x="2648229" y="3294392"/>
            <a:ext cx="652995" cy="617560"/>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5" name="Picture 64"/>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2648459" y="3258584"/>
            <a:ext cx="613067" cy="613067"/>
          </a:xfrm>
          <a:prstGeom prst="rect">
            <a:avLst/>
          </a:prstGeom>
        </p:spPr>
      </p:pic>
    </p:spTree>
    <p:extLst>
      <p:ext uri="{BB962C8B-B14F-4D97-AF65-F5344CB8AC3E}">
        <p14:creationId xmlns:p14="http://schemas.microsoft.com/office/powerpoint/2010/main" val="50681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A38E8-E6D4-4009-93DC-DF16165AC7E0}"/>
              </a:ext>
            </a:extLst>
          </p:cNvPr>
          <p:cNvSpPr>
            <a:spLocks noGrp="1"/>
          </p:cNvSpPr>
          <p:nvPr>
            <p:ph type="title"/>
          </p:nvPr>
        </p:nvSpPr>
        <p:spPr/>
        <p:txBody>
          <a:bodyPr/>
          <a:lstStyle/>
          <a:p>
            <a:r>
              <a:rPr lang="en-US" dirty="0"/>
              <a:t>Azure App Service</a:t>
            </a:r>
          </a:p>
        </p:txBody>
      </p:sp>
      <p:sp>
        <p:nvSpPr>
          <p:cNvPr id="5" name="Rectangle 4">
            <a:extLst>
              <a:ext uri="{FF2B5EF4-FFF2-40B4-BE49-F238E27FC236}">
                <a16:creationId xmlns:a16="http://schemas.microsoft.com/office/drawing/2014/main" id="{99D22171-B15D-481F-A580-CCB76E3484E1}"/>
              </a:ext>
            </a:extLst>
          </p:cNvPr>
          <p:cNvSpPr/>
          <p:nvPr/>
        </p:nvSpPr>
        <p:spPr bwMode="auto">
          <a:xfrm>
            <a:off x="5190326" y="2493784"/>
            <a:ext cx="344680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85000"/>
                    <a:lumOff val="15000"/>
                  </a:srgbClr>
                </a:solidFill>
                <a:effectLst/>
                <a:uLnTx/>
                <a:uFillTx/>
                <a:latin typeface="Segoe UI"/>
                <a:ea typeface="+mn-ea"/>
                <a:cs typeface="+mn-cs"/>
              </a:rPr>
              <a:t>Web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85000"/>
                  <a:lumOff val="1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85000"/>
                    <a:lumOff val="15000"/>
                  </a:srgbClr>
                </a:solidFill>
                <a:effectLst/>
                <a:uLnTx/>
                <a:uFillTx/>
                <a:latin typeface="Segoe UI"/>
                <a:ea typeface="+mn-ea"/>
                <a:cs typeface="+mn-cs"/>
              </a:rPr>
              <a:t>Web apps that scale  with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85000"/>
                  <a:lumOff val="15000"/>
                </a:srgbClr>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7434D765-6ADE-4151-8D0E-60FF1892822B}"/>
              </a:ext>
            </a:extLst>
          </p:cNvPr>
          <p:cNvSpPr/>
          <p:nvPr/>
        </p:nvSpPr>
        <p:spPr bwMode="auto">
          <a:xfrm>
            <a:off x="8766797" y="2486812"/>
            <a:ext cx="300249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Mobile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Build mobile apps </a:t>
            </a:r>
            <a:b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b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for any device  </a:t>
            </a:r>
          </a:p>
        </p:txBody>
      </p:sp>
      <p:sp>
        <p:nvSpPr>
          <p:cNvPr id="7" name="Rectangle 6">
            <a:extLst>
              <a:ext uri="{FF2B5EF4-FFF2-40B4-BE49-F238E27FC236}">
                <a16:creationId xmlns:a16="http://schemas.microsoft.com/office/drawing/2014/main" id="{0174142F-4D5B-4E17-9DD1-F7F03544FFAA}"/>
              </a:ext>
            </a:extLst>
          </p:cNvPr>
          <p:cNvSpPr/>
          <p:nvPr/>
        </p:nvSpPr>
        <p:spPr bwMode="auto">
          <a:xfrm>
            <a:off x="8766797" y="4254473"/>
            <a:ext cx="3002490" cy="1837324"/>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API Apps</a:t>
            </a: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Easily build and consume APIs in </a:t>
            </a:r>
            <a:b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b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the cloud</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2759065-0AFF-4125-9E1E-8E8279305D35}"/>
              </a:ext>
            </a:extLst>
          </p:cNvPr>
          <p:cNvGrpSpPr/>
          <p:nvPr/>
        </p:nvGrpSpPr>
        <p:grpSpPr>
          <a:xfrm>
            <a:off x="4435683" y="4024948"/>
            <a:ext cx="462445" cy="272342"/>
            <a:chOff x="4924540" y="2915646"/>
            <a:chExt cx="462708" cy="272496"/>
          </a:xfrm>
          <a:solidFill>
            <a:schemeClr val="tx1"/>
          </a:solidFill>
        </p:grpSpPr>
        <p:sp>
          <p:nvSpPr>
            <p:cNvPr id="9" name="Rectangle 8">
              <a:extLst>
                <a:ext uri="{FF2B5EF4-FFF2-40B4-BE49-F238E27FC236}">
                  <a16:creationId xmlns:a16="http://schemas.microsoft.com/office/drawing/2014/main" id="{0F7C3D87-3EB5-4ADC-88DA-CDA7F17AE8DE}"/>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 name="Rectangle 9">
              <a:extLst>
                <a:ext uri="{FF2B5EF4-FFF2-40B4-BE49-F238E27FC236}">
                  <a16:creationId xmlns:a16="http://schemas.microsoft.com/office/drawing/2014/main" id="{0A56542B-AB86-46B2-98E5-17E8BFC162BF}"/>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sp>
        <p:nvSpPr>
          <p:cNvPr id="14" name="Rectangle 13">
            <a:extLst>
              <a:ext uri="{FF2B5EF4-FFF2-40B4-BE49-F238E27FC236}">
                <a16:creationId xmlns:a16="http://schemas.microsoft.com/office/drawing/2014/main" id="{EAFA06CF-6659-4C21-BDB2-6D1506525E0B}"/>
              </a:ext>
            </a:extLst>
          </p:cNvPr>
          <p:cNvSpPr/>
          <p:nvPr/>
        </p:nvSpPr>
        <p:spPr bwMode="auto">
          <a:xfrm>
            <a:off x="5190326" y="4261445"/>
            <a:ext cx="3446800" cy="1830352"/>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Web App for Containers</a:t>
            </a: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Serverless event based development accelerator</a:t>
            </a:r>
          </a:p>
        </p:txBody>
      </p:sp>
      <p:pic>
        <p:nvPicPr>
          <p:cNvPr id="16" name="Picture 15">
            <a:extLst>
              <a:ext uri="{FF2B5EF4-FFF2-40B4-BE49-F238E27FC236}">
                <a16:creationId xmlns:a16="http://schemas.microsoft.com/office/drawing/2014/main" id="{9AFEBA8D-0075-43A5-86B3-A70D14652B68}"/>
              </a:ext>
            </a:extLst>
          </p:cNvPr>
          <p:cNvPicPr>
            <a:picLocks noChangeAspect="1"/>
          </p:cNvPicPr>
          <p:nvPr/>
        </p:nvPicPr>
        <p:blipFill>
          <a:blip r:embed="rId2"/>
          <a:stretch>
            <a:fillRect/>
          </a:stretch>
        </p:blipFill>
        <p:spPr>
          <a:xfrm>
            <a:off x="723079" y="2491560"/>
            <a:ext cx="3322781" cy="3322777"/>
          </a:xfrm>
          <a:prstGeom prst="rect">
            <a:avLst/>
          </a:prstGeom>
        </p:spPr>
      </p:pic>
      <p:pic>
        <p:nvPicPr>
          <p:cNvPr id="2" name="Picture 1"/>
          <p:cNvPicPr>
            <a:picLocks noChangeAspect="1"/>
          </p:cNvPicPr>
          <p:nvPr/>
        </p:nvPicPr>
        <p:blipFill>
          <a:blip r:embed="rId3">
            <a:clrChange>
              <a:clrFrom>
                <a:srgbClr val="F4F4F4"/>
              </a:clrFrom>
              <a:clrTo>
                <a:srgbClr val="F4F4F4">
                  <a:alpha val="0"/>
                </a:srgbClr>
              </a:clrTo>
            </a:clrChange>
          </a:blip>
          <a:stretch>
            <a:fillRect/>
          </a:stretch>
        </p:blipFill>
        <p:spPr>
          <a:xfrm>
            <a:off x="5319997" y="4408370"/>
            <a:ext cx="867443" cy="6432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997" y="2643186"/>
            <a:ext cx="780288" cy="78028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592" y="4408370"/>
            <a:ext cx="686913" cy="68691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0904" y="2643186"/>
            <a:ext cx="780288" cy="780288"/>
          </a:xfrm>
          <a:prstGeom prst="rect">
            <a:avLst/>
          </a:prstGeom>
        </p:spPr>
      </p:pic>
    </p:spTree>
    <p:extLst>
      <p:ext uri="{BB962C8B-B14F-4D97-AF65-F5344CB8AC3E}">
        <p14:creationId xmlns:p14="http://schemas.microsoft.com/office/powerpoint/2010/main" val="3596687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125599" y="4752366"/>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52463" y="4752368"/>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35636" y="4752368"/>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18809" y="4752370"/>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45673" y="4754881"/>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Azure DevOps</a:t>
            </a:r>
          </a:p>
        </p:txBody>
      </p:sp>
      <p:sp>
        <p:nvSpPr>
          <p:cNvPr id="3" name="TextBox 2"/>
          <p:cNvSpPr txBox="1"/>
          <p:nvPr/>
        </p:nvSpPr>
        <p:spPr>
          <a:xfrm>
            <a:off x="2138965" y="3923651"/>
            <a:ext cx="8239948" cy="400110"/>
          </a:xfrm>
          <a:prstGeom prst="rect">
            <a:avLst/>
          </a:prstGeom>
          <a:noFill/>
        </p:spPr>
        <p:txBody>
          <a:bodyPr wrap="none" rtlCol="0">
            <a:spAutoFit/>
          </a:bodyPr>
          <a:lstStyle/>
          <a:p>
            <a:r>
              <a:rPr lang="en-US" sz="2000" dirty="0">
                <a:solidFill>
                  <a:schemeClr val="tx2">
                    <a:lumMod val="90000"/>
                    <a:lumOff val="10000"/>
                  </a:schemeClr>
                </a:solidFill>
              </a:rPr>
              <a:t>An end-to-end solution for organizations looking for enterprise-level toolchain</a:t>
            </a:r>
          </a:p>
        </p:txBody>
      </p:sp>
      <p:sp>
        <p:nvSpPr>
          <p:cNvPr id="5" name="TextBox 4"/>
          <p:cNvSpPr txBox="1"/>
          <p:nvPr/>
        </p:nvSpPr>
        <p:spPr>
          <a:xfrm>
            <a:off x="1745673" y="5029201"/>
            <a:ext cx="1653017"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Fully integrated</a:t>
            </a:r>
          </a:p>
          <a:p>
            <a:pPr algn="ctr"/>
            <a:r>
              <a:rPr lang="en-US" dirty="0">
                <a:solidFill>
                  <a:schemeClr val="accent6"/>
                </a:solidFill>
              </a:rPr>
              <a:t>with end</a:t>
            </a:r>
          </a:p>
          <a:p>
            <a:pPr algn="ctr"/>
            <a:r>
              <a:rPr lang="en-US" dirty="0">
                <a:solidFill>
                  <a:schemeClr val="accent6"/>
                </a:solidFill>
              </a:rPr>
              <a:t>to end</a:t>
            </a:r>
          </a:p>
          <a:p>
            <a:pPr algn="ctr"/>
            <a:r>
              <a:rPr lang="en-US" dirty="0">
                <a:solidFill>
                  <a:schemeClr val="accent6"/>
                </a:solidFill>
              </a:rPr>
              <a:t>traceability</a:t>
            </a:r>
          </a:p>
        </p:txBody>
      </p:sp>
      <p:sp>
        <p:nvSpPr>
          <p:cNvPr id="6" name="TextBox 5"/>
          <p:cNvSpPr txBox="1"/>
          <p:nvPr/>
        </p:nvSpPr>
        <p:spPr>
          <a:xfrm>
            <a:off x="3836818" y="5029201"/>
            <a:ext cx="1217000"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Scalable to</a:t>
            </a:r>
          </a:p>
          <a:p>
            <a:pPr algn="ctr"/>
            <a:r>
              <a:rPr lang="en-US" dirty="0">
                <a:solidFill>
                  <a:schemeClr val="accent6"/>
                </a:solidFill>
              </a:rPr>
              <a:t>any team</a:t>
            </a:r>
          </a:p>
          <a:p>
            <a:pPr algn="ctr"/>
            <a:r>
              <a:rPr lang="en-US" dirty="0">
                <a:solidFill>
                  <a:schemeClr val="accent6"/>
                </a:solidFill>
              </a:rPr>
              <a:t>and project</a:t>
            </a:r>
          </a:p>
          <a:p>
            <a:pPr algn="ctr"/>
            <a:r>
              <a:rPr lang="en-US" dirty="0">
                <a:solidFill>
                  <a:schemeClr val="accent6"/>
                </a:solidFill>
              </a:rPr>
              <a:t>size</a:t>
            </a:r>
          </a:p>
        </p:txBody>
      </p:sp>
      <p:sp>
        <p:nvSpPr>
          <p:cNvPr id="7" name="TextBox 6"/>
          <p:cNvSpPr txBox="1"/>
          <p:nvPr/>
        </p:nvSpPr>
        <p:spPr>
          <a:xfrm>
            <a:off x="5483727" y="4890696"/>
            <a:ext cx="1550424" cy="1477328"/>
          </a:xfrm>
          <a:prstGeom prst="rect">
            <a:avLst/>
          </a:prstGeom>
          <a:solidFill>
            <a:schemeClr val="tx2">
              <a:lumMod val="10000"/>
              <a:lumOff val="90000"/>
            </a:schemeClr>
          </a:solidFill>
        </p:spPr>
        <p:txBody>
          <a:bodyPr wrap="none" rtlCol="0" anchor="ctr">
            <a:spAutoFit/>
          </a:bodyPr>
          <a:lstStyle/>
          <a:p>
            <a:pPr algn="ctr"/>
            <a:r>
              <a:rPr lang="en-US">
                <a:solidFill>
                  <a:schemeClr val="accent6"/>
                </a:solidFill>
              </a:rPr>
              <a:t>Highly</a:t>
            </a:r>
          </a:p>
          <a:p>
            <a:pPr algn="ctr"/>
            <a:r>
              <a:rPr lang="en-US" dirty="0">
                <a:solidFill>
                  <a:schemeClr val="accent6"/>
                </a:solidFill>
              </a:rPr>
              <a:t>available,</a:t>
            </a:r>
          </a:p>
          <a:p>
            <a:pPr algn="ctr"/>
            <a:r>
              <a:rPr lang="en-US" dirty="0">
                <a:solidFill>
                  <a:schemeClr val="accent6"/>
                </a:solidFill>
              </a:rPr>
              <a:t>multi-region,</a:t>
            </a:r>
          </a:p>
          <a:p>
            <a:pPr algn="ctr"/>
            <a:r>
              <a:rPr lang="en-US" dirty="0">
                <a:solidFill>
                  <a:schemeClr val="accent6"/>
                </a:solidFill>
              </a:rPr>
              <a:t>hybrid cloud</a:t>
            </a:r>
          </a:p>
          <a:p>
            <a:pPr algn="ctr"/>
            <a:r>
              <a:rPr lang="en-US" dirty="0">
                <a:solidFill>
                  <a:schemeClr val="accent6"/>
                </a:solidFill>
              </a:rPr>
              <a:t>&amp; on-premises</a:t>
            </a:r>
          </a:p>
        </p:txBody>
      </p:sp>
      <p:sp>
        <p:nvSpPr>
          <p:cNvPr id="8" name="TextBox 7"/>
          <p:cNvSpPr txBox="1"/>
          <p:nvPr/>
        </p:nvSpPr>
        <p:spPr>
          <a:xfrm>
            <a:off x="7537797" y="5306194"/>
            <a:ext cx="1082348" cy="646331"/>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Customer</a:t>
            </a:r>
          </a:p>
          <a:p>
            <a:pPr algn="ctr"/>
            <a:r>
              <a:rPr lang="en-US" dirty="0">
                <a:solidFill>
                  <a:schemeClr val="accent6"/>
                </a:solidFill>
              </a:rPr>
              <a:t>Support</a:t>
            </a:r>
          </a:p>
        </p:txBody>
      </p:sp>
      <p:sp>
        <p:nvSpPr>
          <p:cNvPr id="9" name="TextBox 8"/>
          <p:cNvSpPr txBox="1"/>
          <p:nvPr/>
        </p:nvSpPr>
        <p:spPr>
          <a:xfrm>
            <a:off x="9372461" y="5029201"/>
            <a:ext cx="1159292"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Consistent</a:t>
            </a:r>
          </a:p>
          <a:p>
            <a:pPr algn="ctr"/>
            <a:r>
              <a:rPr lang="en-US" dirty="0">
                <a:solidFill>
                  <a:schemeClr val="accent6"/>
                </a:solidFill>
              </a:rPr>
              <a:t>admin</a:t>
            </a:r>
          </a:p>
          <a:p>
            <a:pPr algn="ctr"/>
            <a:r>
              <a:rPr lang="en-US" dirty="0">
                <a:solidFill>
                  <a:schemeClr val="accent6"/>
                </a:solidFill>
              </a:rPr>
              <a:t>and access</a:t>
            </a:r>
          </a:p>
          <a:p>
            <a:pPr algn="ctr"/>
            <a:r>
              <a:rPr lang="en-US" dirty="0">
                <a:solidFill>
                  <a:schemeClr val="accent6"/>
                </a:solidFill>
              </a:rPr>
              <a:t>control</a:t>
            </a:r>
          </a:p>
        </p:txBody>
      </p:sp>
      <p:pic>
        <p:nvPicPr>
          <p:cNvPr id="16" name="Picture 15"/>
          <p:cNvPicPr>
            <a:picLocks noChangeAspect="1"/>
          </p:cNvPicPr>
          <p:nvPr/>
        </p:nvPicPr>
        <p:blipFill>
          <a:blip r:embed="rId3"/>
          <a:stretch>
            <a:fillRect/>
          </a:stretch>
        </p:blipFill>
        <p:spPr>
          <a:xfrm>
            <a:off x="1899002" y="1604269"/>
            <a:ext cx="1514207" cy="1523955"/>
          </a:xfrm>
          <a:prstGeom prst="rect">
            <a:avLst/>
          </a:prstGeom>
        </p:spPr>
      </p:pic>
      <p:sp>
        <p:nvSpPr>
          <p:cNvPr id="17" name="TextBox 16"/>
          <p:cNvSpPr txBox="1"/>
          <p:nvPr/>
        </p:nvSpPr>
        <p:spPr>
          <a:xfrm>
            <a:off x="1839747" y="3217878"/>
            <a:ext cx="1460656" cy="369332"/>
          </a:xfrm>
          <a:prstGeom prst="rect">
            <a:avLst/>
          </a:prstGeom>
          <a:noFill/>
        </p:spPr>
        <p:txBody>
          <a:bodyPr wrap="none" rtlCol="0">
            <a:spAutoFit/>
          </a:bodyPr>
          <a:lstStyle/>
          <a:p>
            <a:r>
              <a:rPr lang="en-US">
                <a:solidFill>
                  <a:schemeClr val="bg2">
                    <a:lumMod val="75000"/>
                  </a:schemeClr>
                </a:solidFill>
              </a:rPr>
              <a:t>Azure Boards</a:t>
            </a:r>
          </a:p>
        </p:txBody>
      </p:sp>
      <p:pic>
        <p:nvPicPr>
          <p:cNvPr id="18" name="Picture 17"/>
          <p:cNvPicPr>
            <a:picLocks noChangeAspect="1"/>
          </p:cNvPicPr>
          <p:nvPr/>
        </p:nvPicPr>
        <p:blipFill>
          <a:blip r:embed="rId4"/>
          <a:stretch>
            <a:fillRect/>
          </a:stretch>
        </p:blipFill>
        <p:spPr>
          <a:xfrm>
            <a:off x="3714849" y="1604269"/>
            <a:ext cx="1399148" cy="1523954"/>
          </a:xfrm>
          <a:prstGeom prst="rect">
            <a:avLst/>
          </a:prstGeom>
        </p:spPr>
      </p:pic>
      <p:sp>
        <p:nvSpPr>
          <p:cNvPr id="19" name="TextBox 18"/>
          <p:cNvSpPr txBox="1"/>
          <p:nvPr/>
        </p:nvSpPr>
        <p:spPr>
          <a:xfrm>
            <a:off x="3714849" y="3224914"/>
            <a:ext cx="1383712" cy="369332"/>
          </a:xfrm>
          <a:prstGeom prst="rect">
            <a:avLst/>
          </a:prstGeom>
          <a:noFill/>
        </p:spPr>
        <p:txBody>
          <a:bodyPr wrap="none" rtlCol="0">
            <a:spAutoFit/>
          </a:bodyPr>
          <a:lstStyle/>
          <a:p>
            <a:r>
              <a:rPr lang="en-US">
                <a:solidFill>
                  <a:srgbClr val="FF8435"/>
                </a:solidFill>
              </a:rPr>
              <a:t>Azure Repos</a:t>
            </a:r>
            <a:endParaRPr lang="en-US" dirty="0">
              <a:solidFill>
                <a:srgbClr val="FF8435"/>
              </a:solidFill>
            </a:endParaRPr>
          </a:p>
        </p:txBody>
      </p:sp>
      <p:pic>
        <p:nvPicPr>
          <p:cNvPr id="20" name="Picture 19"/>
          <p:cNvPicPr>
            <a:picLocks noChangeAspect="1"/>
          </p:cNvPicPr>
          <p:nvPr/>
        </p:nvPicPr>
        <p:blipFill>
          <a:blip r:embed="rId5"/>
          <a:stretch>
            <a:fillRect/>
          </a:stretch>
        </p:blipFill>
        <p:spPr>
          <a:xfrm>
            <a:off x="5481621" y="1555171"/>
            <a:ext cx="1617064" cy="1613609"/>
          </a:xfrm>
          <a:prstGeom prst="rect">
            <a:avLst/>
          </a:prstGeom>
        </p:spPr>
      </p:pic>
      <p:sp>
        <p:nvSpPr>
          <p:cNvPr id="21" name="TextBox 20"/>
          <p:cNvSpPr txBox="1"/>
          <p:nvPr/>
        </p:nvSpPr>
        <p:spPr>
          <a:xfrm>
            <a:off x="5385412" y="3219908"/>
            <a:ext cx="1653017" cy="369332"/>
          </a:xfrm>
          <a:prstGeom prst="rect">
            <a:avLst/>
          </a:prstGeom>
          <a:noFill/>
        </p:spPr>
        <p:txBody>
          <a:bodyPr wrap="none" rtlCol="0">
            <a:spAutoFit/>
          </a:bodyPr>
          <a:lstStyle/>
          <a:p>
            <a:r>
              <a:rPr lang="en-US">
                <a:solidFill>
                  <a:schemeClr val="accent4">
                    <a:lumMod val="75000"/>
                    <a:lumOff val="25000"/>
                  </a:schemeClr>
                </a:solidFill>
              </a:rPr>
              <a:t>Azure Pipelines</a:t>
            </a:r>
            <a:endParaRPr lang="en-US" dirty="0">
              <a:solidFill>
                <a:schemeClr val="accent4">
                  <a:lumMod val="75000"/>
                  <a:lumOff val="25000"/>
                </a:schemeClr>
              </a:solidFill>
            </a:endParaRPr>
          </a:p>
        </p:txBody>
      </p:sp>
      <p:pic>
        <p:nvPicPr>
          <p:cNvPr id="22" name="Picture 21"/>
          <p:cNvPicPr>
            <a:picLocks noChangeAspect="1"/>
          </p:cNvPicPr>
          <p:nvPr/>
        </p:nvPicPr>
        <p:blipFill>
          <a:blip r:embed="rId6"/>
          <a:stretch>
            <a:fillRect/>
          </a:stretch>
        </p:blipFill>
        <p:spPr>
          <a:xfrm>
            <a:off x="7326689" y="1561441"/>
            <a:ext cx="1576685" cy="1615141"/>
          </a:xfrm>
          <a:prstGeom prst="rect">
            <a:avLst/>
          </a:prstGeom>
        </p:spPr>
      </p:pic>
      <p:sp>
        <p:nvSpPr>
          <p:cNvPr id="23" name="TextBox 22"/>
          <p:cNvSpPr txBox="1"/>
          <p:nvPr/>
        </p:nvSpPr>
        <p:spPr>
          <a:xfrm>
            <a:off x="7250356" y="3215920"/>
            <a:ext cx="1741952" cy="369332"/>
          </a:xfrm>
          <a:prstGeom prst="rect">
            <a:avLst/>
          </a:prstGeom>
          <a:noFill/>
        </p:spPr>
        <p:txBody>
          <a:bodyPr wrap="none" rtlCol="0">
            <a:spAutoFit/>
          </a:bodyPr>
          <a:lstStyle/>
          <a:p>
            <a:r>
              <a:rPr lang="en-US">
                <a:solidFill>
                  <a:srgbClr val="7030A0"/>
                </a:solidFill>
              </a:rPr>
              <a:t>Azure Test Plans</a:t>
            </a:r>
            <a:endParaRPr lang="en-US" dirty="0">
              <a:solidFill>
                <a:srgbClr val="7030A0"/>
              </a:solidFill>
            </a:endParaRPr>
          </a:p>
        </p:txBody>
      </p:sp>
      <p:pic>
        <p:nvPicPr>
          <p:cNvPr id="24" name="Picture 23"/>
          <p:cNvPicPr>
            <a:picLocks noChangeAspect="1"/>
          </p:cNvPicPr>
          <p:nvPr/>
        </p:nvPicPr>
        <p:blipFill>
          <a:blip r:embed="rId7"/>
          <a:stretch>
            <a:fillRect/>
          </a:stretch>
        </p:blipFill>
        <p:spPr>
          <a:xfrm>
            <a:off x="9121385" y="1564165"/>
            <a:ext cx="1657231" cy="1660749"/>
          </a:xfrm>
          <a:prstGeom prst="rect">
            <a:avLst/>
          </a:prstGeom>
        </p:spPr>
      </p:pic>
      <p:sp>
        <p:nvSpPr>
          <p:cNvPr id="25" name="TextBox 24"/>
          <p:cNvSpPr txBox="1"/>
          <p:nvPr/>
        </p:nvSpPr>
        <p:spPr>
          <a:xfrm>
            <a:off x="9149075" y="3224914"/>
            <a:ext cx="1601849" cy="369332"/>
          </a:xfrm>
          <a:prstGeom prst="rect">
            <a:avLst/>
          </a:prstGeom>
          <a:noFill/>
        </p:spPr>
        <p:txBody>
          <a:bodyPr wrap="none" rtlCol="0">
            <a:spAutoFit/>
          </a:bodyPr>
          <a:lstStyle/>
          <a:p>
            <a:r>
              <a:rPr lang="en-US" dirty="0">
                <a:solidFill>
                  <a:srgbClr val="BE2196"/>
                </a:solidFill>
              </a:rPr>
              <a:t>Azure Artifacts</a:t>
            </a:r>
          </a:p>
        </p:txBody>
      </p:sp>
    </p:spTree>
    <p:extLst>
      <p:ext uri="{BB962C8B-B14F-4D97-AF65-F5344CB8AC3E}">
        <p14:creationId xmlns:p14="http://schemas.microsoft.com/office/powerpoint/2010/main" val="562952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E349-CC04-4136-A3AD-2EDB72C45FD8}"/>
              </a:ext>
            </a:extLst>
          </p:cNvPr>
          <p:cNvSpPr>
            <a:spLocks noGrp="1"/>
          </p:cNvSpPr>
          <p:nvPr>
            <p:ph type="title"/>
          </p:nvPr>
        </p:nvSpPr>
        <p:spPr/>
        <p:txBody>
          <a:bodyPr/>
          <a:lstStyle/>
          <a:p>
            <a:r>
              <a:rPr lang="en-US" dirty="0"/>
              <a:t>Automate deployment of VMs</a:t>
            </a:r>
          </a:p>
        </p:txBody>
      </p:sp>
      <p:sp>
        <p:nvSpPr>
          <p:cNvPr id="3" name="Text Placeholder 2">
            <a:extLst>
              <a:ext uri="{FF2B5EF4-FFF2-40B4-BE49-F238E27FC236}">
                <a16:creationId xmlns:a16="http://schemas.microsoft.com/office/drawing/2014/main" id="{C42372A0-F71C-4FB0-A003-418D73BA0E3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84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266853"/>
            <a:ext cx="11018520" cy="553998"/>
          </a:xfrm>
        </p:spPr>
        <p:txBody>
          <a:bodyPr/>
          <a:lstStyle/>
          <a:p>
            <a:r>
              <a:rPr lang="en-US" dirty="0"/>
              <a:t>Declarative or Imperative </a:t>
            </a:r>
          </a:p>
        </p:txBody>
      </p:sp>
      <p:sp>
        <p:nvSpPr>
          <p:cNvPr id="6" name="TextBox 5"/>
          <p:cNvSpPr txBox="1"/>
          <p:nvPr/>
        </p:nvSpPr>
        <p:spPr>
          <a:xfrm>
            <a:off x="8487033" y="4988694"/>
            <a:ext cx="3510927" cy="836383"/>
          </a:xfrm>
          <a:prstGeom prst="rect">
            <a:avLst/>
          </a:prstGeom>
          <a:solidFill>
            <a:schemeClr val="tx2"/>
          </a:solidFill>
        </p:spPr>
        <p:txBody>
          <a:bodyPr wrap="square" lIns="91440" tIns="91440" rIns="91440" bIns="9144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2353"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Declaratively define using a template</a:t>
            </a:r>
          </a:p>
        </p:txBody>
      </p:sp>
      <p:sp>
        <p:nvSpPr>
          <p:cNvPr id="7" name="TextBox 6"/>
          <p:cNvSpPr txBox="1"/>
          <p:nvPr/>
        </p:nvSpPr>
        <p:spPr>
          <a:xfrm>
            <a:off x="834330" y="1225692"/>
            <a:ext cx="6286831" cy="510524"/>
          </a:xfrm>
          <a:prstGeom prst="rect">
            <a:avLst/>
          </a:prstGeom>
          <a:solidFill>
            <a:schemeClr val="accent1"/>
          </a:solidFill>
        </p:spPr>
        <p:txBody>
          <a:bodyPr wrap="square" lIns="91440" tIns="91440" rIns="91440" bIns="9144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2353"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Imperatively with PowerShell or CLI</a:t>
            </a:r>
          </a:p>
        </p:txBody>
      </p:sp>
      <p:cxnSp>
        <p:nvCxnSpPr>
          <p:cNvPr id="12" name="Straight Connector 11"/>
          <p:cNvCxnSpPr/>
          <p:nvPr/>
        </p:nvCxnSpPr>
        <p:spPr>
          <a:xfrm flipV="1">
            <a:off x="152402" y="3646715"/>
            <a:ext cx="11702143" cy="2177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2451" y="2084496"/>
            <a:ext cx="7403967" cy="138499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az</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vm create -n WebVM1 -g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OpsTrainingOSS_RG</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-l centralus --size Standard_DS1_V2 --availability-set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WebAVSET</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nics</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WebVMNIC1 --authentication-type password --admin-username demouser --admin-password Demo@pass123 --image "Canonical:UbuntuServer:14.04.4-LTS:latest" --use-unmanaged-disk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os</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-disk-name WEBVM1-OSDISK.vhd --storage-account clistorage101 --storage-container-name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vhds</a:t>
            </a:r>
            <a:endPar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EB58C18B-9243-406D-B811-6327DF5C6938}"/>
              </a:ext>
            </a:extLst>
          </p:cNvPr>
          <p:cNvSpPr/>
          <p:nvPr/>
        </p:nvSpPr>
        <p:spPr>
          <a:xfrm>
            <a:off x="7121161" y="449903"/>
            <a:ext cx="5219700" cy="206210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r>
              <a:rPr kumimoji="0" lang="en-US" sz="16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New-</a:t>
            </a:r>
            <a:r>
              <a:rPr kumimoji="0" lang="en-US" sz="1600" b="0" i="0" u="none" strike="noStrike" kern="1200" cap="none" spc="0" normalizeH="0" baseline="0" noProof="0" dirty="0" err="1">
                <a:ln>
                  <a:noFill/>
                </a:ln>
                <a:solidFill>
                  <a:srgbClr val="0000FF"/>
                </a:solidFill>
                <a:effectLst/>
                <a:uLnTx/>
                <a:uFillTx/>
                <a:latin typeface="Lucida Console" panose="020B0609040504020204" pitchFamily="49" charset="0"/>
                <a:ea typeface="+mn-ea"/>
                <a:cs typeface="+mn-cs"/>
              </a:rPr>
              <a:t>AzVm</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myVM</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ResourceGroupName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myRG</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-Location</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"East US"</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VirtualNetworkName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myVnet</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SubnetName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mySubnet</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SecurityGroupName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myNSG</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PublicIpAddressName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myPIP</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OpenPorts</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00080"/>
                </a:solidFill>
                <a:effectLst/>
                <a:uLnTx/>
                <a:uFillTx/>
                <a:latin typeface="Lucida Console" panose="020B0609040504020204" pitchFamily="49" charset="0"/>
                <a:ea typeface="+mn-ea"/>
                <a:cs typeface="+mn-cs"/>
              </a:rPr>
              <a:t>80</a:t>
            </a:r>
            <a:r>
              <a:rPr kumimoji="0" lang="en-US" sz="1600" b="0" i="0" u="none" strike="noStrike" kern="1200" cap="none" spc="0" normalizeH="0" baseline="0" noProof="0" dirty="0">
                <a:ln>
                  <a:noFill/>
                </a:ln>
                <a:solidFill>
                  <a:srgbClr val="696969"/>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srgbClr val="800080"/>
                </a:solidFill>
                <a:effectLst/>
                <a:uLnTx/>
                <a:uFillTx/>
                <a:latin typeface="Lucida Console" panose="020B0609040504020204" pitchFamily="49" charset="0"/>
                <a:ea typeface="+mn-ea"/>
                <a:cs typeface="+mn-cs"/>
              </a:rPr>
              <a:t>3389 </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DCA63C0E-6A28-49C1-AC0D-0E7A36EBE797}"/>
              </a:ext>
            </a:extLst>
          </p:cNvPr>
          <p:cNvSpPr/>
          <p:nvPr/>
        </p:nvSpPr>
        <p:spPr>
          <a:xfrm>
            <a:off x="194040" y="3967419"/>
            <a:ext cx="7906973" cy="2808461"/>
          </a:xfrm>
          <a:prstGeom prst="rect">
            <a:avLst/>
          </a:prstGeom>
          <a:solidFill>
            <a:schemeClr val="tx2"/>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Microsoft.Compute</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virtualMachines</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apiVersion</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"2018-10-01"</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"name"</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variables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vmName</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"location"</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parameters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'location'</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"properties"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hardwareProfile</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vmSize</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parameters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vmSize</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endPar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411622061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2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AF37715-DFB1-4704-AA5F-23B8498C3F24}"/>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VS Code ARM</a:t>
            </a:r>
          </a:p>
        </p:txBody>
      </p:sp>
      <p:pic>
        <p:nvPicPr>
          <p:cNvPr id="7" name="Picture 6">
            <a:extLst>
              <a:ext uri="{FF2B5EF4-FFF2-40B4-BE49-F238E27FC236}">
                <a16:creationId xmlns:a16="http://schemas.microsoft.com/office/drawing/2014/main" id="{7EC46CB7-9B9B-4D8D-8405-6937FD9426EB}"/>
              </a:ext>
            </a:extLst>
          </p:cNvPr>
          <p:cNvPicPr>
            <a:picLocks noChangeAspect="1"/>
          </p:cNvPicPr>
          <p:nvPr/>
        </p:nvPicPr>
        <p:blipFill>
          <a:blip r:embed="rId2"/>
          <a:stretch>
            <a:fillRect/>
          </a:stretch>
        </p:blipFill>
        <p:spPr>
          <a:xfrm>
            <a:off x="484632" y="1150221"/>
            <a:ext cx="5126736" cy="4402108"/>
          </a:xfrm>
          <a:prstGeom prst="rect">
            <a:avLst/>
          </a:prstGeom>
        </p:spPr>
      </p:pic>
      <p:sp>
        <p:nvSpPr>
          <p:cNvPr id="3" name="Text Placeholder 2">
            <a:extLst>
              <a:ext uri="{FF2B5EF4-FFF2-40B4-BE49-F238E27FC236}">
                <a16:creationId xmlns:a16="http://schemas.microsoft.com/office/drawing/2014/main" id="{4FEEA506-162E-421F-8A74-12198CE9FE4B}"/>
              </a:ext>
            </a:extLst>
          </p:cNvPr>
          <p:cNvSpPr>
            <a:spLocks noGrp="1"/>
          </p:cNvSpPr>
          <p:nvPr>
            <p:ph type="body" sz="quarter" idx="10"/>
          </p:nvPr>
        </p:nvSpPr>
        <p:spPr>
          <a:xfrm>
            <a:off x="6391903" y="2121763"/>
            <a:ext cx="5235490" cy="3773010"/>
          </a:xfrm>
        </p:spPr>
        <p:txBody>
          <a:bodyPr vert="horz" lIns="91440" tIns="45720" rIns="91440" bIns="45720" rtlCol="0">
            <a:normAutofit lnSpcReduction="10000"/>
          </a:bodyPr>
          <a:lstStyle/>
          <a:p>
            <a:pPr defTabSz="914400">
              <a:lnSpc>
                <a:spcPct val="90000"/>
              </a:lnSpc>
              <a:buFont typeface="Arial" panose="020B0604020202020204" pitchFamily="34" charset="0"/>
              <a:buChar char="•"/>
            </a:pPr>
            <a:r>
              <a:rPr lang="en-US" sz="2000" dirty="0">
                <a:solidFill>
                  <a:schemeClr val="tx1"/>
                </a:solidFill>
                <a:latin typeface="+mn-lt"/>
                <a:cs typeface="+mn-cs"/>
              </a:rPr>
              <a:t>Work with ARM Templates using the Azure Resources Manager Tools with IntelliSense</a:t>
            </a:r>
          </a:p>
          <a:p>
            <a:pPr lvl="1" defTabSz="914400">
              <a:lnSpc>
                <a:spcPct val="90000"/>
              </a:lnSpc>
              <a:buFont typeface="Arial" panose="020B0604020202020204" pitchFamily="34" charset="0"/>
              <a:buChar char="•"/>
            </a:pPr>
            <a:r>
              <a:rPr lang="en-US" dirty="0">
                <a:solidFill>
                  <a:schemeClr val="tx1"/>
                </a:solidFill>
              </a:rPr>
              <a:t>Function Names</a:t>
            </a:r>
          </a:p>
          <a:p>
            <a:pPr lvl="1" defTabSz="914400">
              <a:lnSpc>
                <a:spcPct val="90000"/>
              </a:lnSpc>
              <a:buFont typeface="Arial" panose="020B0604020202020204" pitchFamily="34" charset="0"/>
              <a:buChar char="•"/>
            </a:pPr>
            <a:r>
              <a:rPr lang="en-US" dirty="0">
                <a:solidFill>
                  <a:schemeClr val="tx1"/>
                </a:solidFill>
              </a:rPr>
              <a:t>Parameter References</a:t>
            </a:r>
          </a:p>
          <a:p>
            <a:pPr lvl="1" defTabSz="914400">
              <a:lnSpc>
                <a:spcPct val="90000"/>
              </a:lnSpc>
              <a:buFont typeface="Arial" panose="020B0604020202020204" pitchFamily="34" charset="0"/>
              <a:buChar char="•"/>
            </a:pPr>
            <a:r>
              <a:rPr lang="en-US" dirty="0">
                <a:solidFill>
                  <a:schemeClr val="tx1"/>
                </a:solidFill>
              </a:rPr>
              <a:t>Properties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Provides language support for Azure Resource Manager deployment templates and template language expressions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Integrated Terminal for PowerShell or Azure CLI deployments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226257919"/>
      </p:ext>
    </p:extLst>
  </p:cSld>
  <p:clrMapOvr>
    <a:overrideClrMapping bg1="dk1" tx1="lt1" bg2="dk2" tx2="lt2" accent1="accent1" accent2="accent2" accent3="accent3" accent4="accent4" accent5="accent5" accent6="accent6" hlink="hlink" folHlink="folHlink"/>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7C50-AF13-4B29-9A12-011DEE440D75}"/>
              </a:ext>
            </a:extLst>
          </p:cNvPr>
          <p:cNvSpPr>
            <a:spLocks noGrp="1"/>
          </p:cNvSpPr>
          <p:nvPr>
            <p:ph type="title"/>
          </p:nvPr>
        </p:nvSpPr>
        <p:spPr/>
        <p:txBody>
          <a:bodyPr/>
          <a:lstStyle/>
          <a:p>
            <a:r>
              <a:rPr lang="en-US" dirty="0"/>
              <a:t>ARM Templates, Infrastructure as Code (IAC)</a:t>
            </a:r>
          </a:p>
        </p:txBody>
      </p:sp>
      <p:sp>
        <p:nvSpPr>
          <p:cNvPr id="3" name="Text Placeholder 1">
            <a:extLst>
              <a:ext uri="{FF2B5EF4-FFF2-40B4-BE49-F238E27FC236}">
                <a16:creationId xmlns:a16="http://schemas.microsoft.com/office/drawing/2014/main" id="{D72FAFFD-076B-433E-8234-C187C8923058}"/>
              </a:ext>
            </a:extLst>
          </p:cNvPr>
          <p:cNvSpPr txBox="1">
            <a:spLocks/>
          </p:cNvSpPr>
          <p:nvPr/>
        </p:nvSpPr>
        <p:spPr>
          <a:xfrm>
            <a:off x="204585" y="1476375"/>
            <a:ext cx="4250307" cy="3905251"/>
          </a:xfrm>
          <a:prstGeom prst="rect">
            <a:avLst/>
          </a:prstGeom>
        </p:spPr>
        <p:txBody>
          <a:bodyPr vert="horz" wrap="square" lIns="0" tIns="0" rIns="0" bIns="0" rtlCol="0">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Used by Admins to provision an Azure Infrastructure using a Programing Language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Code tells Azure “What to Build”</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F7F0F0D8-8BEA-4EC3-ABF7-C5CE516970B4}"/>
              </a:ext>
            </a:extLst>
          </p:cNvPr>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045763" y="2571588"/>
            <a:ext cx="1311635" cy="1311635"/>
          </a:xfrm>
          <a:prstGeom prst="rect">
            <a:avLst/>
          </a:prstGeom>
        </p:spPr>
      </p:pic>
      <p:grpSp>
        <p:nvGrpSpPr>
          <p:cNvPr id="5" name="Group 4">
            <a:extLst>
              <a:ext uri="{FF2B5EF4-FFF2-40B4-BE49-F238E27FC236}">
                <a16:creationId xmlns:a16="http://schemas.microsoft.com/office/drawing/2014/main" id="{15BBABE2-D6BC-4509-A513-362B5EB02B12}"/>
              </a:ext>
            </a:extLst>
          </p:cNvPr>
          <p:cNvGrpSpPr/>
          <p:nvPr/>
        </p:nvGrpSpPr>
        <p:grpSpPr>
          <a:xfrm>
            <a:off x="6265189" y="1181485"/>
            <a:ext cx="5258007" cy="5007895"/>
            <a:chOff x="6451564" y="1116756"/>
            <a:chExt cx="5363440" cy="5108313"/>
          </a:xfrm>
        </p:grpSpPr>
        <p:pic>
          <p:nvPicPr>
            <p:cNvPr id="6" name="Picture 5">
              <a:extLst>
                <a:ext uri="{FF2B5EF4-FFF2-40B4-BE49-F238E27FC236}">
                  <a16:creationId xmlns:a16="http://schemas.microsoft.com/office/drawing/2014/main" id="{3DACB41E-21C2-4827-9903-F1F9B3FF8638}"/>
                </a:ext>
              </a:extLst>
            </p:cNvPr>
            <p:cNvPicPr>
              <a:picLocks noChangeAspect="1"/>
            </p:cNvPicPr>
            <p:nvPr/>
          </p:nvPicPr>
          <p:blipFill>
            <a:blip r:embed="rId3"/>
            <a:stretch>
              <a:fillRect/>
            </a:stretch>
          </p:blipFill>
          <p:spPr>
            <a:xfrm>
              <a:off x="8462674" y="1116756"/>
              <a:ext cx="3352330" cy="5108313"/>
            </a:xfrm>
            <a:prstGeom prst="rect">
              <a:avLst/>
            </a:prstGeom>
          </p:spPr>
        </p:pic>
        <p:grpSp>
          <p:nvGrpSpPr>
            <p:cNvPr id="7" name="Group 6">
              <a:extLst>
                <a:ext uri="{FF2B5EF4-FFF2-40B4-BE49-F238E27FC236}">
                  <a16:creationId xmlns:a16="http://schemas.microsoft.com/office/drawing/2014/main" id="{8DBCFCEC-98F0-47B7-915F-226DEE583FD6}"/>
                </a:ext>
              </a:extLst>
            </p:cNvPr>
            <p:cNvGrpSpPr/>
            <p:nvPr/>
          </p:nvGrpSpPr>
          <p:grpSpPr>
            <a:xfrm>
              <a:off x="6451564" y="1648236"/>
              <a:ext cx="2977566" cy="3286776"/>
              <a:chOff x="6451564" y="1648236"/>
              <a:chExt cx="2977566" cy="3286776"/>
            </a:xfrm>
          </p:grpSpPr>
          <p:cxnSp>
            <p:nvCxnSpPr>
              <p:cNvPr id="8" name="Straight Arrow Connector 7">
                <a:extLst>
                  <a:ext uri="{FF2B5EF4-FFF2-40B4-BE49-F238E27FC236}">
                    <a16:creationId xmlns:a16="http://schemas.microsoft.com/office/drawing/2014/main" id="{4B633D4C-D6FB-4D04-8F9B-8CF165B1F8BA}"/>
                  </a:ext>
                </a:extLst>
              </p:cNvPr>
              <p:cNvCxnSpPr>
                <a:stCxn id="4" idx="3"/>
              </p:cNvCxnSpPr>
              <p:nvPr/>
            </p:nvCxnSpPr>
            <p:spPr>
              <a:xfrm>
                <a:off x="6484877" y="3291623"/>
                <a:ext cx="2004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CC1F3CF0-D458-44A2-AD82-BD9777B4468E}"/>
                  </a:ext>
                </a:extLst>
              </p:cNvPr>
              <p:cNvCxnSpPr>
                <a:stCxn id="4" idx="3"/>
              </p:cNvCxnSpPr>
              <p:nvPr/>
            </p:nvCxnSpPr>
            <p:spPr>
              <a:xfrm flipV="1">
                <a:off x="6484877" y="1648236"/>
                <a:ext cx="2944253" cy="164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7EC6EEE-D3C1-416A-8A75-17D244440477}"/>
                  </a:ext>
                </a:extLst>
              </p:cNvPr>
              <p:cNvCxnSpPr>
                <a:stCxn id="4" idx="3"/>
              </p:cNvCxnSpPr>
              <p:nvPr/>
            </p:nvCxnSpPr>
            <p:spPr>
              <a:xfrm>
                <a:off x="6484877" y="3291623"/>
                <a:ext cx="2944253" cy="164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A86A3BF-4306-43DA-A424-3BEE7D3606EB}"/>
                  </a:ext>
                </a:extLst>
              </p:cNvPr>
              <p:cNvCxnSpPr/>
              <p:nvPr/>
            </p:nvCxnSpPr>
            <p:spPr>
              <a:xfrm flipV="1">
                <a:off x="6451564" y="2880657"/>
                <a:ext cx="2262295" cy="3903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B55DECA-C403-46AF-8E91-B259D88F4EEE}"/>
                  </a:ext>
                </a:extLst>
              </p:cNvPr>
              <p:cNvCxnSpPr/>
              <p:nvPr/>
            </p:nvCxnSpPr>
            <p:spPr>
              <a:xfrm>
                <a:off x="6497644" y="3320248"/>
                <a:ext cx="2295452" cy="41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365702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7DF64D7-AAA6-4D7F-BFCD-694BA6D4E6DB}"/>
              </a:ext>
            </a:extLst>
          </p:cNvPr>
          <p:cNvSpPr/>
          <p:nvPr/>
        </p:nvSpPr>
        <p:spPr bwMode="auto">
          <a:xfrm>
            <a:off x="7596361" y="3789466"/>
            <a:ext cx="4117114" cy="32818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C0E80C5-4440-41A1-A712-2D0D0971EAFF}"/>
              </a:ext>
            </a:extLst>
          </p:cNvPr>
          <p:cNvSpPr>
            <a:spLocks noGrp="1"/>
          </p:cNvSpPr>
          <p:nvPr>
            <p:ph type="title"/>
          </p:nvPr>
        </p:nvSpPr>
        <p:spPr/>
        <p:txBody>
          <a:bodyPr/>
          <a:lstStyle/>
          <a:p>
            <a:r>
              <a:rPr lang="en-US" dirty="0"/>
              <a:t>One ARM template to rule them all…</a:t>
            </a:r>
          </a:p>
        </p:txBody>
      </p:sp>
      <p:sp>
        <p:nvSpPr>
          <p:cNvPr id="29" name="Text Placeholder 3">
            <a:extLst>
              <a:ext uri="{FF2B5EF4-FFF2-40B4-BE49-F238E27FC236}">
                <a16:creationId xmlns:a16="http://schemas.microsoft.com/office/drawing/2014/main" id="{38A29DD4-5470-4F57-BB79-BFBC5AEE3189}"/>
              </a:ext>
            </a:extLst>
          </p:cNvPr>
          <p:cNvSpPr txBox="1">
            <a:spLocks/>
          </p:cNvSpPr>
          <p:nvPr/>
        </p:nvSpPr>
        <p:spPr>
          <a:xfrm>
            <a:off x="548793" y="1518557"/>
            <a:ext cx="4974765" cy="4882243"/>
          </a:xfrm>
          <a:prstGeom prst="rect">
            <a:avLst/>
          </a:prstGeom>
        </p:spPr>
        <p:txBody>
          <a:bodyPr>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Used to store settings specific to an environment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Could be used to document different types of environments details, but identical resources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 Variable Groups instead of parameters files to build environments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1" name="Group 30">
            <a:extLst>
              <a:ext uri="{FF2B5EF4-FFF2-40B4-BE49-F238E27FC236}">
                <a16:creationId xmlns:a16="http://schemas.microsoft.com/office/drawing/2014/main" id="{D7543CB3-1B36-4595-97B7-E32713868B79}"/>
              </a:ext>
            </a:extLst>
          </p:cNvPr>
          <p:cNvGrpSpPr/>
          <p:nvPr/>
        </p:nvGrpSpPr>
        <p:grpSpPr>
          <a:xfrm>
            <a:off x="9362310" y="1829543"/>
            <a:ext cx="2244473" cy="488486"/>
            <a:chOff x="8675629" y="828306"/>
            <a:chExt cx="2992630" cy="651314"/>
          </a:xfrm>
        </p:grpSpPr>
        <p:pic>
          <p:nvPicPr>
            <p:cNvPr id="32" name="Picture 31">
              <a:extLst>
                <a:ext uri="{FF2B5EF4-FFF2-40B4-BE49-F238E27FC236}">
                  <a16:creationId xmlns:a16="http://schemas.microsoft.com/office/drawing/2014/main" id="{9C72C590-035A-4294-A189-99E239BD3EB1}"/>
                </a:ext>
              </a:extLst>
            </p:cNvPr>
            <p:cNvPicPr>
              <a:picLocks noChangeAspect="1"/>
            </p:cNvPicPr>
            <p:nvPr/>
          </p:nvPicPr>
          <p:blipFill>
            <a:blip r:embed="rId2"/>
            <a:stretch>
              <a:fillRect/>
            </a:stretch>
          </p:blipFill>
          <p:spPr>
            <a:xfrm>
              <a:off x="8675629" y="828306"/>
              <a:ext cx="651314" cy="651314"/>
            </a:xfrm>
            <a:prstGeom prst="rect">
              <a:avLst/>
            </a:prstGeom>
          </p:spPr>
        </p:pic>
        <p:sp>
          <p:nvSpPr>
            <p:cNvPr id="33" name="TextBox 32">
              <a:extLst>
                <a:ext uri="{FF2B5EF4-FFF2-40B4-BE49-F238E27FC236}">
                  <a16:creationId xmlns:a16="http://schemas.microsoft.com/office/drawing/2014/main" id="{871CED58-29C0-4C74-B988-3DEE28A6B5F0}"/>
                </a:ext>
              </a:extLst>
            </p:cNvPr>
            <p:cNvSpPr txBox="1"/>
            <p:nvPr/>
          </p:nvSpPr>
          <p:spPr>
            <a:xfrm>
              <a:off x="9637789" y="1011198"/>
              <a:ext cx="2030470" cy="276998"/>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azure-</a:t>
              </a:r>
              <a:r>
                <a:rPr kumimoji="0" lang="en-US" sz="1500" b="0"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deploy.json</a:t>
              </a:r>
              <a:endPar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FFBA7B17-90E0-4166-AE96-A7E8B784BBB7}"/>
              </a:ext>
            </a:extLst>
          </p:cNvPr>
          <p:cNvGrpSpPr/>
          <p:nvPr/>
        </p:nvGrpSpPr>
        <p:grpSpPr>
          <a:xfrm>
            <a:off x="10415479" y="4132958"/>
            <a:ext cx="1246222" cy="1922848"/>
            <a:chOff x="10079855" y="3899524"/>
            <a:chExt cx="1661629" cy="2563796"/>
          </a:xfrm>
        </p:grpSpPr>
        <p:pic>
          <p:nvPicPr>
            <p:cNvPr id="35" name="Picture 34">
              <a:extLst>
                <a:ext uri="{FF2B5EF4-FFF2-40B4-BE49-F238E27FC236}">
                  <a16:creationId xmlns:a16="http://schemas.microsoft.com/office/drawing/2014/main" id="{EBAD5DA7-9E11-4850-AE40-81AB8A0E0FD0}"/>
                </a:ext>
              </a:extLst>
            </p:cNvPr>
            <p:cNvPicPr>
              <a:picLocks noChangeAspect="1"/>
            </p:cNvPicPr>
            <p:nvPr/>
          </p:nvPicPr>
          <p:blipFill>
            <a:blip r:embed="rId3"/>
            <a:stretch>
              <a:fillRect/>
            </a:stretch>
          </p:blipFill>
          <p:spPr>
            <a:xfrm>
              <a:off x="10568056" y="4662097"/>
              <a:ext cx="1173428" cy="1788081"/>
            </a:xfrm>
            <a:prstGeom prst="rect">
              <a:avLst/>
            </a:prstGeom>
          </p:spPr>
        </p:pic>
        <p:cxnSp>
          <p:nvCxnSpPr>
            <p:cNvPr id="36" name="Straight Arrow Connector 35">
              <a:extLst>
                <a:ext uri="{FF2B5EF4-FFF2-40B4-BE49-F238E27FC236}">
                  <a16:creationId xmlns:a16="http://schemas.microsoft.com/office/drawing/2014/main" id="{B9CE25E5-33C8-4969-A738-2764440DF1FC}"/>
                </a:ext>
              </a:extLst>
            </p:cNvPr>
            <p:cNvCxnSpPr/>
            <p:nvPr/>
          </p:nvCxnSpPr>
          <p:spPr>
            <a:xfrm>
              <a:off x="11162282" y="3899524"/>
              <a:ext cx="0" cy="657246"/>
            </a:xfrm>
            <a:prstGeom prst="straightConnector1">
              <a:avLst/>
            </a:prstGeom>
            <a:noFill/>
            <a:ln w="9525" cap="flat" cmpd="sng" algn="ctr">
              <a:solidFill>
                <a:srgbClr val="0078D7">
                  <a:shade val="95000"/>
                  <a:satMod val="105000"/>
                </a:srgbClr>
              </a:solidFill>
              <a:prstDash val="solid"/>
              <a:tailEnd type="triangle"/>
            </a:ln>
            <a:effectLst/>
          </p:spPr>
        </p:cxnSp>
        <p:sp>
          <p:nvSpPr>
            <p:cNvPr id="37" name="Rectangle 36">
              <a:extLst>
                <a:ext uri="{FF2B5EF4-FFF2-40B4-BE49-F238E27FC236}">
                  <a16:creationId xmlns:a16="http://schemas.microsoft.com/office/drawing/2014/main" id="{A5270307-8AE0-4005-A9E0-E03444F5E66D}"/>
                </a:ext>
              </a:extLst>
            </p:cNvPr>
            <p:cNvSpPr/>
            <p:nvPr/>
          </p:nvSpPr>
          <p:spPr>
            <a:xfrm rot="16200000">
              <a:off x="9876723" y="5804678"/>
              <a:ext cx="86177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prod</a:t>
              </a:r>
            </a:p>
          </p:txBody>
        </p:sp>
      </p:grpSp>
      <p:grpSp>
        <p:nvGrpSpPr>
          <p:cNvPr id="38" name="Group 37">
            <a:extLst>
              <a:ext uri="{FF2B5EF4-FFF2-40B4-BE49-F238E27FC236}">
                <a16:creationId xmlns:a16="http://schemas.microsoft.com/office/drawing/2014/main" id="{18ECF66A-EA0F-47CA-AFDB-CA4FE3AE49BC}"/>
              </a:ext>
            </a:extLst>
          </p:cNvPr>
          <p:cNvGrpSpPr/>
          <p:nvPr/>
        </p:nvGrpSpPr>
        <p:grpSpPr>
          <a:xfrm>
            <a:off x="8918670" y="4107259"/>
            <a:ext cx="1245910" cy="1917595"/>
            <a:chOff x="8084110" y="3865260"/>
            <a:chExt cx="1661213" cy="2556793"/>
          </a:xfrm>
        </p:grpSpPr>
        <p:pic>
          <p:nvPicPr>
            <p:cNvPr id="39" name="Picture 38">
              <a:extLst>
                <a:ext uri="{FF2B5EF4-FFF2-40B4-BE49-F238E27FC236}">
                  <a16:creationId xmlns:a16="http://schemas.microsoft.com/office/drawing/2014/main" id="{FCC0A23F-69B2-49D2-AB14-61A046B624F2}"/>
                </a:ext>
              </a:extLst>
            </p:cNvPr>
            <p:cNvPicPr>
              <a:picLocks noChangeAspect="1"/>
            </p:cNvPicPr>
            <p:nvPr/>
          </p:nvPicPr>
          <p:blipFill>
            <a:blip r:embed="rId3"/>
            <a:stretch>
              <a:fillRect/>
            </a:stretch>
          </p:blipFill>
          <p:spPr>
            <a:xfrm>
              <a:off x="8571895" y="4627832"/>
              <a:ext cx="1173428" cy="1788081"/>
            </a:xfrm>
            <a:prstGeom prst="rect">
              <a:avLst/>
            </a:prstGeom>
          </p:spPr>
        </p:pic>
        <p:cxnSp>
          <p:nvCxnSpPr>
            <p:cNvPr id="40" name="Straight Arrow Connector 39">
              <a:extLst>
                <a:ext uri="{FF2B5EF4-FFF2-40B4-BE49-F238E27FC236}">
                  <a16:creationId xmlns:a16="http://schemas.microsoft.com/office/drawing/2014/main" id="{8732F6F2-EF52-43B3-9158-696B428C3B8C}"/>
                </a:ext>
              </a:extLst>
            </p:cNvPr>
            <p:cNvCxnSpPr/>
            <p:nvPr/>
          </p:nvCxnSpPr>
          <p:spPr>
            <a:xfrm>
              <a:off x="9095678" y="3865260"/>
              <a:ext cx="0" cy="657246"/>
            </a:xfrm>
            <a:prstGeom prst="straightConnector1">
              <a:avLst/>
            </a:prstGeom>
            <a:noFill/>
            <a:ln w="9525" cap="flat" cmpd="sng" algn="ctr">
              <a:solidFill>
                <a:srgbClr val="0078D7">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ED0AC1F8-B165-4E9F-A677-2552D9E8F50C}"/>
                </a:ext>
              </a:extLst>
            </p:cNvPr>
            <p:cNvSpPr/>
            <p:nvPr/>
          </p:nvSpPr>
          <p:spPr>
            <a:xfrm rot="16200000">
              <a:off x="7940823" y="5823256"/>
              <a:ext cx="74208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test</a:t>
              </a:r>
            </a:p>
          </p:txBody>
        </p:sp>
      </p:grpSp>
      <p:grpSp>
        <p:nvGrpSpPr>
          <p:cNvPr id="42" name="Group 41">
            <a:extLst>
              <a:ext uri="{FF2B5EF4-FFF2-40B4-BE49-F238E27FC236}">
                <a16:creationId xmlns:a16="http://schemas.microsoft.com/office/drawing/2014/main" id="{CC1A0B58-BC11-4E5A-A540-18D274FA157E}"/>
              </a:ext>
            </a:extLst>
          </p:cNvPr>
          <p:cNvGrpSpPr/>
          <p:nvPr/>
        </p:nvGrpSpPr>
        <p:grpSpPr>
          <a:xfrm>
            <a:off x="7402603" y="4124709"/>
            <a:ext cx="1268842" cy="1938678"/>
            <a:chOff x="6062686" y="3888527"/>
            <a:chExt cx="1691788" cy="2584904"/>
          </a:xfrm>
        </p:grpSpPr>
        <p:cxnSp>
          <p:nvCxnSpPr>
            <p:cNvPr id="43" name="Straight Arrow Connector 42">
              <a:extLst>
                <a:ext uri="{FF2B5EF4-FFF2-40B4-BE49-F238E27FC236}">
                  <a16:creationId xmlns:a16="http://schemas.microsoft.com/office/drawing/2014/main" id="{BA593DA3-AE42-4524-894C-8F613341A53C}"/>
                </a:ext>
              </a:extLst>
            </p:cNvPr>
            <p:cNvCxnSpPr/>
            <p:nvPr/>
          </p:nvCxnSpPr>
          <p:spPr>
            <a:xfrm>
              <a:off x="7104170" y="3888527"/>
              <a:ext cx="0" cy="657246"/>
            </a:xfrm>
            <a:prstGeom prst="straightConnector1">
              <a:avLst/>
            </a:prstGeom>
            <a:noFill/>
            <a:ln w="9525" cap="flat" cmpd="sng" algn="ctr">
              <a:solidFill>
                <a:srgbClr val="0078D7">
                  <a:shade val="95000"/>
                  <a:satMod val="105000"/>
                </a:srgbClr>
              </a:solidFill>
              <a:prstDash val="solid"/>
              <a:tailEnd type="triangle"/>
            </a:ln>
            <a:effectLst/>
          </p:spPr>
        </p:cxnSp>
        <p:pic>
          <p:nvPicPr>
            <p:cNvPr id="44" name="Picture 43">
              <a:extLst>
                <a:ext uri="{FF2B5EF4-FFF2-40B4-BE49-F238E27FC236}">
                  <a16:creationId xmlns:a16="http://schemas.microsoft.com/office/drawing/2014/main" id="{FDE7A62C-3CD1-469B-B57A-B4FB9A548D40}"/>
                </a:ext>
              </a:extLst>
            </p:cNvPr>
            <p:cNvPicPr>
              <a:picLocks noChangeAspect="1"/>
            </p:cNvPicPr>
            <p:nvPr/>
          </p:nvPicPr>
          <p:blipFill>
            <a:blip r:embed="rId3"/>
            <a:stretch>
              <a:fillRect/>
            </a:stretch>
          </p:blipFill>
          <p:spPr>
            <a:xfrm>
              <a:off x="6581046" y="4651098"/>
              <a:ext cx="1173428" cy="1788081"/>
            </a:xfrm>
            <a:prstGeom prst="rect">
              <a:avLst/>
            </a:prstGeom>
          </p:spPr>
        </p:pic>
        <p:sp>
          <p:nvSpPr>
            <p:cNvPr id="45" name="Rectangle 44">
              <a:extLst>
                <a:ext uri="{FF2B5EF4-FFF2-40B4-BE49-F238E27FC236}">
                  <a16:creationId xmlns:a16="http://schemas.microsoft.com/office/drawing/2014/main" id="{9EEF1391-69D2-4631-860A-A77C9059A63E}"/>
                </a:ext>
              </a:extLst>
            </p:cNvPr>
            <p:cNvSpPr/>
            <p:nvPr/>
          </p:nvSpPr>
          <p:spPr>
            <a:xfrm rot="16200000">
              <a:off x="5919399" y="5874634"/>
              <a:ext cx="74208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dev</a:t>
              </a:r>
            </a:p>
          </p:txBody>
        </p:sp>
      </p:grpSp>
      <p:cxnSp>
        <p:nvCxnSpPr>
          <p:cNvPr id="46" name="Straight Arrow Connector 45">
            <a:extLst>
              <a:ext uri="{FF2B5EF4-FFF2-40B4-BE49-F238E27FC236}">
                <a16:creationId xmlns:a16="http://schemas.microsoft.com/office/drawing/2014/main" id="{A8292DDA-ECCF-4146-B52F-3CDA2F25D95B}"/>
              </a:ext>
            </a:extLst>
          </p:cNvPr>
          <p:cNvCxnSpPr/>
          <p:nvPr/>
        </p:nvCxnSpPr>
        <p:spPr>
          <a:xfrm flipH="1">
            <a:off x="8516438" y="2493546"/>
            <a:ext cx="555835" cy="588085"/>
          </a:xfrm>
          <a:prstGeom prst="straightConnector1">
            <a:avLst/>
          </a:prstGeom>
          <a:noFill/>
          <a:ln w="9525" cap="flat" cmpd="sng" algn="ctr">
            <a:solidFill>
              <a:srgbClr val="0078D7">
                <a:shade val="95000"/>
                <a:satMod val="105000"/>
              </a:srgbClr>
            </a:solidFill>
            <a:prstDash val="solid"/>
            <a:tailEnd type="triangle"/>
          </a:ln>
          <a:effectLst/>
        </p:spPr>
      </p:cxnSp>
      <p:cxnSp>
        <p:nvCxnSpPr>
          <p:cNvPr id="47" name="Straight Arrow Connector 46">
            <a:extLst>
              <a:ext uri="{FF2B5EF4-FFF2-40B4-BE49-F238E27FC236}">
                <a16:creationId xmlns:a16="http://schemas.microsoft.com/office/drawing/2014/main" id="{D3B3E289-3FE5-4674-8A05-F4F1B9C872A1}"/>
              </a:ext>
            </a:extLst>
          </p:cNvPr>
          <p:cNvCxnSpPr/>
          <p:nvPr/>
        </p:nvCxnSpPr>
        <p:spPr>
          <a:xfrm>
            <a:off x="9586516" y="2494799"/>
            <a:ext cx="0" cy="533066"/>
          </a:xfrm>
          <a:prstGeom prst="straightConnector1">
            <a:avLst/>
          </a:prstGeom>
          <a:noFill/>
          <a:ln w="9525" cap="flat" cmpd="sng" algn="ctr">
            <a:solidFill>
              <a:srgbClr val="0078D7">
                <a:shade val="95000"/>
                <a:satMod val="105000"/>
              </a:srgbClr>
            </a:solidFill>
            <a:prstDash val="solid"/>
            <a:tailEnd type="triangle"/>
          </a:ln>
          <a:effectLst/>
        </p:spPr>
      </p:cxnSp>
      <p:cxnSp>
        <p:nvCxnSpPr>
          <p:cNvPr id="48" name="Straight Arrow Connector 47">
            <a:extLst>
              <a:ext uri="{FF2B5EF4-FFF2-40B4-BE49-F238E27FC236}">
                <a16:creationId xmlns:a16="http://schemas.microsoft.com/office/drawing/2014/main" id="{760AC02E-FD6E-44B5-8FFC-36AAF75BFD91}"/>
              </a:ext>
            </a:extLst>
          </p:cNvPr>
          <p:cNvCxnSpPr/>
          <p:nvPr/>
        </p:nvCxnSpPr>
        <p:spPr>
          <a:xfrm>
            <a:off x="10209772" y="2478021"/>
            <a:ext cx="528952" cy="566622"/>
          </a:xfrm>
          <a:prstGeom prst="straightConnector1">
            <a:avLst/>
          </a:prstGeom>
          <a:noFill/>
          <a:ln w="9525" cap="flat" cmpd="sng" algn="ctr">
            <a:solidFill>
              <a:srgbClr val="0078D7">
                <a:shade val="95000"/>
                <a:satMod val="105000"/>
              </a:srgbClr>
            </a:solidFill>
            <a:prstDash val="solid"/>
            <a:tailEnd type="triangle"/>
          </a:ln>
          <a:effectLst/>
        </p:spPr>
      </p:cxnSp>
      <p:pic>
        <p:nvPicPr>
          <p:cNvPr id="49" name="Picture 48" descr="A picture containing wheel, transport&#10;&#10;Description generated with very high confidence">
            <a:extLst>
              <a:ext uri="{FF2B5EF4-FFF2-40B4-BE49-F238E27FC236}">
                <a16:creationId xmlns:a16="http://schemas.microsoft.com/office/drawing/2014/main" id="{A1426FD1-EE9E-4E3F-B109-577C3EFD7289}"/>
              </a:ext>
            </a:extLst>
          </p:cNvPr>
          <p:cNvPicPr>
            <a:picLocks noChangeAspect="1"/>
          </p:cNvPicPr>
          <p:nvPr/>
        </p:nvPicPr>
        <p:blipFill>
          <a:blip r:embed="rId4">
            <a:biLevel thresh="75000"/>
          </a:blip>
          <a:stretch>
            <a:fillRect/>
          </a:stretch>
        </p:blipFill>
        <p:spPr>
          <a:xfrm>
            <a:off x="7891106" y="3205986"/>
            <a:ext cx="585218" cy="585218"/>
          </a:xfrm>
          <a:prstGeom prst="rect">
            <a:avLst/>
          </a:prstGeom>
        </p:spPr>
      </p:pic>
      <p:sp>
        <p:nvSpPr>
          <p:cNvPr id="50" name="TextBox 49">
            <a:extLst>
              <a:ext uri="{FF2B5EF4-FFF2-40B4-BE49-F238E27FC236}">
                <a16:creationId xmlns:a16="http://schemas.microsoft.com/office/drawing/2014/main" id="{74D0B87C-1874-4C40-B9EF-47B03AD6B4DD}"/>
              </a:ext>
            </a:extLst>
          </p:cNvPr>
          <p:cNvSpPr txBox="1"/>
          <p:nvPr/>
        </p:nvSpPr>
        <p:spPr>
          <a:xfrm>
            <a:off x="8020208" y="3846007"/>
            <a:ext cx="327013" cy="207749"/>
          </a:xfrm>
          <a:prstGeom prst="rect">
            <a:avLst/>
          </a:prstGeom>
          <a:noFill/>
        </p:spPr>
        <p:txBody>
          <a:bodyPr wrap="squar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Dev</a:t>
            </a:r>
          </a:p>
        </p:txBody>
      </p:sp>
      <p:pic>
        <p:nvPicPr>
          <p:cNvPr id="51" name="Picture 50" descr="A picture containing wheel, transport&#10;&#10;Description generated with very high confidence">
            <a:extLst>
              <a:ext uri="{FF2B5EF4-FFF2-40B4-BE49-F238E27FC236}">
                <a16:creationId xmlns:a16="http://schemas.microsoft.com/office/drawing/2014/main" id="{81F234AD-3F0E-4B4F-9D74-E51D7ABB62CB}"/>
              </a:ext>
            </a:extLst>
          </p:cNvPr>
          <p:cNvPicPr>
            <a:picLocks noChangeAspect="1"/>
          </p:cNvPicPr>
          <p:nvPr/>
        </p:nvPicPr>
        <p:blipFill>
          <a:blip r:embed="rId4">
            <a:biLevel thresh="75000"/>
          </a:blip>
          <a:stretch>
            <a:fillRect/>
          </a:stretch>
        </p:blipFill>
        <p:spPr>
          <a:xfrm>
            <a:off x="9362309" y="3233123"/>
            <a:ext cx="585218" cy="585218"/>
          </a:xfrm>
          <a:prstGeom prst="rect">
            <a:avLst/>
          </a:prstGeom>
        </p:spPr>
      </p:pic>
      <p:sp>
        <p:nvSpPr>
          <p:cNvPr id="52" name="TextBox 51">
            <a:extLst>
              <a:ext uri="{FF2B5EF4-FFF2-40B4-BE49-F238E27FC236}">
                <a16:creationId xmlns:a16="http://schemas.microsoft.com/office/drawing/2014/main" id="{7D823076-42DD-4DAA-9EE9-986AA769FC91}"/>
              </a:ext>
            </a:extLst>
          </p:cNvPr>
          <p:cNvSpPr txBox="1"/>
          <p:nvPr/>
        </p:nvSpPr>
        <p:spPr>
          <a:xfrm>
            <a:off x="9525244" y="3855937"/>
            <a:ext cx="349455" cy="207749"/>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Test</a:t>
            </a:r>
          </a:p>
        </p:txBody>
      </p:sp>
      <p:pic>
        <p:nvPicPr>
          <p:cNvPr id="53" name="Picture 52" descr="A picture containing wheel, transport&#10;&#10;Description generated with very high confidence">
            <a:extLst>
              <a:ext uri="{FF2B5EF4-FFF2-40B4-BE49-F238E27FC236}">
                <a16:creationId xmlns:a16="http://schemas.microsoft.com/office/drawing/2014/main" id="{5822C6A1-41EF-4489-BD25-ABAF24CA631C}"/>
              </a:ext>
            </a:extLst>
          </p:cNvPr>
          <p:cNvPicPr>
            <a:picLocks noChangeAspect="1"/>
          </p:cNvPicPr>
          <p:nvPr/>
        </p:nvPicPr>
        <p:blipFill>
          <a:blip r:embed="rId4">
            <a:biLevel thresh="75000"/>
          </a:blip>
          <a:stretch>
            <a:fillRect/>
          </a:stretch>
        </p:blipFill>
        <p:spPr>
          <a:xfrm>
            <a:off x="10806608" y="3229447"/>
            <a:ext cx="585218" cy="585218"/>
          </a:xfrm>
          <a:prstGeom prst="rect">
            <a:avLst/>
          </a:prstGeom>
        </p:spPr>
      </p:pic>
      <p:sp>
        <p:nvSpPr>
          <p:cNvPr id="54" name="TextBox 53">
            <a:extLst>
              <a:ext uri="{FF2B5EF4-FFF2-40B4-BE49-F238E27FC236}">
                <a16:creationId xmlns:a16="http://schemas.microsoft.com/office/drawing/2014/main" id="{6ECAF9C9-96B5-4C27-9324-1CC6687D53F4}"/>
              </a:ext>
            </a:extLst>
          </p:cNvPr>
          <p:cNvSpPr txBox="1"/>
          <p:nvPr/>
        </p:nvSpPr>
        <p:spPr>
          <a:xfrm>
            <a:off x="11021289" y="3838673"/>
            <a:ext cx="400751" cy="207749"/>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Prod</a:t>
            </a:r>
          </a:p>
        </p:txBody>
      </p:sp>
      <p:grpSp>
        <p:nvGrpSpPr>
          <p:cNvPr id="60" name="Group 59">
            <a:extLst>
              <a:ext uri="{FF2B5EF4-FFF2-40B4-BE49-F238E27FC236}">
                <a16:creationId xmlns:a16="http://schemas.microsoft.com/office/drawing/2014/main" id="{8BCFCCA7-F1DA-49C7-BCD2-491650A603E2}"/>
              </a:ext>
            </a:extLst>
          </p:cNvPr>
          <p:cNvGrpSpPr/>
          <p:nvPr/>
        </p:nvGrpSpPr>
        <p:grpSpPr>
          <a:xfrm>
            <a:off x="5589898" y="3923116"/>
            <a:ext cx="1972237" cy="798015"/>
            <a:chOff x="5819136" y="3802179"/>
            <a:chExt cx="1972237" cy="798015"/>
          </a:xfrm>
        </p:grpSpPr>
        <p:sp>
          <p:nvSpPr>
            <p:cNvPr id="55" name="Rectangle 54">
              <a:extLst>
                <a:ext uri="{FF2B5EF4-FFF2-40B4-BE49-F238E27FC236}">
                  <a16:creationId xmlns:a16="http://schemas.microsoft.com/office/drawing/2014/main" id="{F7F59FA9-F300-4C62-99BD-551D945698E7}"/>
                </a:ext>
              </a:extLst>
            </p:cNvPr>
            <p:cNvSpPr/>
            <p:nvPr/>
          </p:nvSpPr>
          <p:spPr>
            <a:xfrm>
              <a:off x="5819136" y="4230862"/>
              <a:ext cx="179889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parameters.json</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2A5E570D-096D-491A-9B69-7BAEB70B8DB7}"/>
                </a:ext>
              </a:extLst>
            </p:cNvPr>
            <p:cNvCxnSpPr>
              <a:cxnSpLocks/>
            </p:cNvCxnSpPr>
            <p:nvPr/>
          </p:nvCxnSpPr>
          <p:spPr>
            <a:xfrm flipV="1">
              <a:off x="7518992" y="4022414"/>
              <a:ext cx="272381" cy="251747"/>
            </a:xfrm>
            <a:prstGeom prst="straightConnector1">
              <a:avLst/>
            </a:prstGeom>
            <a:noFill/>
            <a:ln w="9525" cap="flat" cmpd="sng" algn="ctr">
              <a:solidFill>
                <a:srgbClr val="0078D7">
                  <a:shade val="95000"/>
                  <a:satMod val="105000"/>
                </a:srgbClr>
              </a:solidFill>
              <a:prstDash val="solid"/>
              <a:tailEnd type="triangle"/>
            </a:ln>
            <a:effectLst/>
          </p:spPr>
        </p:cxnSp>
        <p:pic>
          <p:nvPicPr>
            <p:cNvPr id="59" name="Picture 58">
              <a:extLst>
                <a:ext uri="{FF2B5EF4-FFF2-40B4-BE49-F238E27FC236}">
                  <a16:creationId xmlns:a16="http://schemas.microsoft.com/office/drawing/2014/main" id="{C6067353-5910-4134-82DA-4B797783C44A}"/>
                </a:ext>
              </a:extLst>
            </p:cNvPr>
            <p:cNvPicPr>
              <a:picLocks noChangeAspect="1"/>
            </p:cNvPicPr>
            <p:nvPr/>
          </p:nvPicPr>
          <p:blipFill>
            <a:blip r:embed="rId2"/>
            <a:stretch>
              <a:fillRect/>
            </a:stretch>
          </p:blipFill>
          <p:spPr>
            <a:xfrm>
              <a:off x="6455329" y="3802179"/>
              <a:ext cx="488486" cy="488486"/>
            </a:xfrm>
            <a:prstGeom prst="rect">
              <a:avLst/>
            </a:prstGeom>
          </p:spPr>
        </p:pic>
      </p:grpSp>
    </p:spTree>
    <p:extLst>
      <p:ext uri="{BB962C8B-B14F-4D97-AF65-F5344CB8AC3E}">
        <p14:creationId xmlns:p14="http://schemas.microsoft.com/office/powerpoint/2010/main" val="425846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par>
                                <p:cTn id="18" presetID="22" presetClass="entr" presetSubtype="1"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up)">
                                      <p:cBhvr>
                                        <p:cTn id="20" dur="500"/>
                                        <p:tgtEl>
                                          <p:spTgt spid="4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up)">
                                      <p:cBhvr>
                                        <p:cTn id="28" dur="500"/>
                                        <p:tgtEl>
                                          <p:spTgt spid="47"/>
                                        </p:tgtEl>
                                      </p:cBhvr>
                                    </p:animEffect>
                                  </p:childTnLst>
                                </p:cTn>
                              </p:par>
                              <p:par>
                                <p:cTn id="29" presetID="22" presetClass="entr" presetSubtype="1"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up)">
                                      <p:cBhvr>
                                        <p:cTn id="34" dur="500"/>
                                        <p:tgtEl>
                                          <p:spTgt spid="52"/>
                                        </p:tgtEl>
                                      </p:cBhvr>
                                    </p:animEffect>
                                  </p:childTnLst>
                                </p:cTn>
                              </p:par>
                              <p:par>
                                <p:cTn id="35" presetID="22" presetClass="entr" presetSubtype="1"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1"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500"/>
                                        <p:tgtEl>
                                          <p:spTgt spid="54"/>
                                        </p:tgtEl>
                                      </p:cBhvr>
                                    </p:animEffect>
                                  </p:childTnLst>
                                </p:cTn>
                              </p:par>
                              <p:par>
                                <p:cTn id="49" presetID="22" presetClass="entr" presetSubtype="1"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down)">
                                      <p:cBhvr>
                                        <p:cTn id="56" dur="500"/>
                                        <p:tgtEl>
                                          <p:spTgt spid="6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0" grpId="0"/>
      <p:bldP spid="52" grpId="0"/>
      <p:bldP spid="5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Template Advantages</a:t>
            </a:r>
          </a:p>
        </p:txBody>
      </p:sp>
      <p:sp>
        <p:nvSpPr>
          <p:cNvPr id="6" name="Text Placeholder 5"/>
          <p:cNvSpPr>
            <a:spLocks noGrp="1"/>
          </p:cNvSpPr>
          <p:nvPr>
            <p:ph type="body" sz="quarter" idx="10"/>
          </p:nvPr>
        </p:nvSpPr>
        <p:spPr>
          <a:xfrm>
            <a:off x="584200" y="1589479"/>
            <a:ext cx="6196610" cy="3533275"/>
          </a:xfrm>
        </p:spPr>
        <p:txBody>
          <a:bodyPr/>
          <a:lstStyle/>
          <a:p>
            <a:r>
              <a:rPr lang="en-US" dirty="0"/>
              <a:t>Improves consistency</a:t>
            </a:r>
          </a:p>
          <a:p>
            <a:r>
              <a:rPr lang="en-US" dirty="0"/>
              <a:t>Express complex deployments</a:t>
            </a:r>
          </a:p>
          <a:p>
            <a:r>
              <a:rPr lang="en-US" dirty="0"/>
              <a:t>Reduce manual, error prone tasks</a:t>
            </a:r>
          </a:p>
          <a:p>
            <a:r>
              <a:rPr lang="en-US" dirty="0"/>
              <a:t>Express requirements through code</a:t>
            </a:r>
          </a:p>
          <a:p>
            <a:r>
              <a:rPr lang="en-US" dirty="0"/>
              <a:t>Promotes reuse</a:t>
            </a:r>
          </a:p>
          <a:p>
            <a:r>
              <a:rPr lang="en-US" dirty="0"/>
              <a:t>Modular and can be linked</a:t>
            </a:r>
          </a:p>
          <a:p>
            <a:r>
              <a:rPr lang="en-US" dirty="0"/>
              <a:t>Simplifies orchestration</a:t>
            </a:r>
          </a:p>
        </p:txBody>
      </p:sp>
      <p:grpSp>
        <p:nvGrpSpPr>
          <p:cNvPr id="5" name="Group 4" descr="An ARM template is shown being deployed in Development, Production, and Quality Assurance. ">
            <a:extLst>
              <a:ext uri="{FF2B5EF4-FFF2-40B4-BE49-F238E27FC236}">
                <a16:creationId xmlns:a16="http://schemas.microsoft.com/office/drawing/2014/main" id="{17DBA4EE-1510-4FEB-9A72-0F49DC88BBAB}"/>
              </a:ext>
            </a:extLst>
          </p:cNvPr>
          <p:cNvGrpSpPr/>
          <p:nvPr/>
        </p:nvGrpSpPr>
        <p:grpSpPr>
          <a:xfrm>
            <a:off x="7264146" y="1461317"/>
            <a:ext cx="3368185" cy="3675560"/>
            <a:chOff x="409260" y="1290889"/>
            <a:chExt cx="2908098" cy="3675560"/>
          </a:xfrm>
        </p:grpSpPr>
        <p:sp>
          <p:nvSpPr>
            <p:cNvPr id="7" name="Rectangle 6">
              <a:extLst>
                <a:ext uri="{FF2B5EF4-FFF2-40B4-BE49-F238E27FC236}">
                  <a16:creationId xmlns:a16="http://schemas.microsoft.com/office/drawing/2014/main" id="{1B5185C2-7528-45DF-8F51-CED2629D6B8D}"/>
                </a:ext>
              </a:extLst>
            </p:cNvPr>
            <p:cNvSpPr/>
            <p:nvPr/>
          </p:nvSpPr>
          <p:spPr bwMode="auto">
            <a:xfrm>
              <a:off x="409260" y="1290889"/>
              <a:ext cx="1790301" cy="642523"/>
            </a:xfrm>
            <a:prstGeom prst="rect">
              <a:avLst/>
            </a:prstGeom>
            <a:solidFill>
              <a:srgbClr val="EBF1D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ARM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Template</a:t>
              </a:r>
            </a:p>
          </p:txBody>
        </p:sp>
        <p:sp>
          <p:nvSpPr>
            <p:cNvPr id="8" name="Rectangle 7">
              <a:extLst>
                <a:ext uri="{FF2B5EF4-FFF2-40B4-BE49-F238E27FC236}">
                  <a16:creationId xmlns:a16="http://schemas.microsoft.com/office/drawing/2014/main" id="{AA46F11A-974F-48F2-8432-F54F72582827}"/>
                </a:ext>
              </a:extLst>
            </p:cNvPr>
            <p:cNvSpPr/>
            <p:nvPr/>
          </p:nvSpPr>
          <p:spPr bwMode="auto">
            <a:xfrm>
              <a:off x="1527057" y="2276626"/>
              <a:ext cx="1790301" cy="642523"/>
            </a:xfrm>
            <a:prstGeom prst="rect">
              <a:avLst/>
            </a:prstGeom>
            <a:solidFill>
              <a:schemeClr val="accent6">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Development</a:t>
              </a:r>
            </a:p>
          </p:txBody>
        </p:sp>
        <p:sp>
          <p:nvSpPr>
            <p:cNvPr id="9" name="Rectangle 8">
              <a:extLst>
                <a:ext uri="{FF2B5EF4-FFF2-40B4-BE49-F238E27FC236}">
                  <a16:creationId xmlns:a16="http://schemas.microsoft.com/office/drawing/2014/main" id="{BEA681F5-6C1E-47C1-9187-917D19CC2C81}"/>
                </a:ext>
              </a:extLst>
            </p:cNvPr>
            <p:cNvSpPr/>
            <p:nvPr/>
          </p:nvSpPr>
          <p:spPr bwMode="auto">
            <a:xfrm>
              <a:off x="1527057" y="4323926"/>
              <a:ext cx="1790301" cy="64252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Quality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Assurance</a:t>
              </a:r>
            </a:p>
          </p:txBody>
        </p:sp>
        <p:sp>
          <p:nvSpPr>
            <p:cNvPr id="11" name="Rectangle 10">
              <a:extLst>
                <a:ext uri="{FF2B5EF4-FFF2-40B4-BE49-F238E27FC236}">
                  <a16:creationId xmlns:a16="http://schemas.microsoft.com/office/drawing/2014/main" id="{0CE43D46-0B25-4589-B644-CFC1BE0074B7}"/>
                </a:ext>
              </a:extLst>
            </p:cNvPr>
            <p:cNvSpPr/>
            <p:nvPr/>
          </p:nvSpPr>
          <p:spPr bwMode="auto">
            <a:xfrm>
              <a:off x="1527057" y="3300276"/>
              <a:ext cx="1790301" cy="642523"/>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Production</a:t>
              </a:r>
            </a:p>
          </p:txBody>
        </p:sp>
        <p:cxnSp>
          <p:nvCxnSpPr>
            <p:cNvPr id="12" name="Connector: Elbow 11">
              <a:extLst>
                <a:ext uri="{FF2B5EF4-FFF2-40B4-BE49-F238E27FC236}">
                  <a16:creationId xmlns:a16="http://schemas.microsoft.com/office/drawing/2014/main" id="{F1E99D06-8763-496C-887D-A73563BD1E76}"/>
                </a:ext>
              </a:extLst>
            </p:cNvPr>
            <p:cNvCxnSpPr>
              <a:stCxn id="7" idx="2"/>
              <a:endCxn id="8" idx="1"/>
            </p:cNvCxnSpPr>
            <p:nvPr/>
          </p:nvCxnSpPr>
          <p:spPr>
            <a:xfrm rot="16200000" flipH="1">
              <a:off x="1083496" y="2154327"/>
              <a:ext cx="6644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E2945F88-F91C-431E-8281-3A4B9E844192}"/>
                </a:ext>
              </a:extLst>
            </p:cNvPr>
            <p:cNvCxnSpPr>
              <a:cxnSpLocks/>
              <a:stCxn id="7" idx="2"/>
              <a:endCxn id="11" idx="1"/>
            </p:cNvCxnSpPr>
            <p:nvPr/>
          </p:nvCxnSpPr>
          <p:spPr>
            <a:xfrm rot="16200000" flipH="1">
              <a:off x="571671" y="2666152"/>
              <a:ext cx="168812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D055DEBE-E1DB-4540-B1B6-2F8C711EF887}"/>
                </a:ext>
              </a:extLst>
            </p:cNvPr>
            <p:cNvCxnSpPr>
              <a:cxnSpLocks/>
              <a:stCxn id="7" idx="2"/>
              <a:endCxn id="9" idx="1"/>
            </p:cNvCxnSpPr>
            <p:nvPr/>
          </p:nvCxnSpPr>
          <p:spPr>
            <a:xfrm rot="16200000" flipH="1">
              <a:off x="59846" y="3177977"/>
              <a:ext cx="27117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1048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43C9-A706-480F-A06C-1ED37469D207}"/>
              </a:ext>
            </a:extLst>
          </p:cNvPr>
          <p:cNvSpPr>
            <a:spLocks noGrp="1"/>
          </p:cNvSpPr>
          <p:nvPr>
            <p:ph type="title"/>
          </p:nvPr>
        </p:nvSpPr>
        <p:spPr/>
        <p:txBody>
          <a:bodyPr/>
          <a:lstStyle/>
          <a:p>
            <a:r>
              <a:rPr lang="en-US" dirty="0"/>
              <a:t>Template Schema</a:t>
            </a:r>
          </a:p>
        </p:txBody>
      </p:sp>
      <p:sp>
        <p:nvSpPr>
          <p:cNvPr id="3" name="Text Placeholder 2">
            <a:extLst>
              <a:ext uri="{FF2B5EF4-FFF2-40B4-BE49-F238E27FC236}">
                <a16:creationId xmlns:a16="http://schemas.microsoft.com/office/drawing/2014/main" id="{A5B1496A-E9C4-4C45-8101-7C5DB568F14E}"/>
              </a:ext>
            </a:extLst>
          </p:cNvPr>
          <p:cNvSpPr>
            <a:spLocks noGrp="1"/>
          </p:cNvSpPr>
          <p:nvPr>
            <p:ph type="body" sz="quarter" idx="10"/>
          </p:nvPr>
        </p:nvSpPr>
        <p:spPr>
          <a:xfrm>
            <a:off x="584199" y="1435497"/>
            <a:ext cx="4987925" cy="4222694"/>
          </a:xfrm>
          <a:solidFill>
            <a:schemeClr val="tx1">
              <a:lumMod val="50000"/>
              <a:lumOff val="50000"/>
            </a:schemeClr>
          </a:solidFill>
        </p:spPr>
        <p:txBody>
          <a:bodyPr/>
          <a:lstStyle/>
          <a:p>
            <a:r>
              <a:rPr lang="en-US" dirty="0">
                <a:solidFill>
                  <a:schemeClr val="bg1"/>
                </a:solidFill>
              </a:rPr>
              <a:t>Defines all the Resource Manager resources in a deployment</a:t>
            </a:r>
          </a:p>
          <a:p>
            <a:r>
              <a:rPr lang="en-US" dirty="0">
                <a:solidFill>
                  <a:schemeClr val="bg1"/>
                </a:solidFill>
              </a:rPr>
              <a:t>Written in JSON</a:t>
            </a:r>
          </a:p>
          <a:p>
            <a:r>
              <a:rPr lang="en-US" dirty="0">
                <a:solidFill>
                  <a:schemeClr val="bg1"/>
                </a:solidFill>
              </a:rPr>
              <a:t>A collection of key-value pairs</a:t>
            </a:r>
          </a:p>
          <a:p>
            <a:r>
              <a:rPr lang="en-US" dirty="0">
                <a:solidFill>
                  <a:schemeClr val="bg1"/>
                </a:solidFill>
              </a:rPr>
              <a:t>Each key is a string</a:t>
            </a:r>
          </a:p>
          <a:p>
            <a:r>
              <a:rPr lang="en-US" dirty="0">
                <a:solidFill>
                  <a:schemeClr val="bg1"/>
                </a:solidFill>
              </a:rPr>
              <a:t>Each values can be a string, number, Boolean expression, list of values, object </a:t>
            </a:r>
          </a:p>
        </p:txBody>
      </p:sp>
      <p:sp>
        <p:nvSpPr>
          <p:cNvPr id="6" name="Rectangle 5">
            <a:extLst>
              <a:ext uri="{FF2B5EF4-FFF2-40B4-BE49-F238E27FC236}">
                <a16:creationId xmlns:a16="http://schemas.microsoft.com/office/drawing/2014/main" id="{A0DEA08B-688E-4658-BD8F-2CF88A7901CC}"/>
              </a:ext>
            </a:extLst>
          </p:cNvPr>
          <p:cNvSpPr/>
          <p:nvPr/>
        </p:nvSpPr>
        <p:spPr>
          <a:xfrm>
            <a:off x="6472237" y="1659404"/>
            <a:ext cx="5257799" cy="3343992"/>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"$schema"</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"http://schema.management.</a:t>
            </a:r>
            <a:endPar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azure.com/schemas/2015-01-  01/</a:t>
            </a:r>
            <a:r>
              <a:rPr kumimoji="0" lang="en-U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deploymentTemplate.json</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contentVersion</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"parameters"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"variables"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"functions"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"resources"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"outputs"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endPar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53977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785C-880A-4483-946F-1BEE5178869D}"/>
              </a:ext>
            </a:extLst>
          </p:cNvPr>
          <p:cNvSpPr>
            <a:spLocks noGrp="1"/>
          </p:cNvSpPr>
          <p:nvPr>
            <p:ph type="title"/>
          </p:nvPr>
        </p:nvSpPr>
        <p:spPr/>
        <p:txBody>
          <a:bodyPr/>
          <a:lstStyle/>
          <a:p>
            <a:r>
              <a:rPr lang="en-US" dirty="0"/>
              <a:t>Template Parameters</a:t>
            </a:r>
          </a:p>
        </p:txBody>
      </p:sp>
      <p:sp>
        <p:nvSpPr>
          <p:cNvPr id="3" name="Text Placeholder 2">
            <a:extLst>
              <a:ext uri="{FF2B5EF4-FFF2-40B4-BE49-F238E27FC236}">
                <a16:creationId xmlns:a16="http://schemas.microsoft.com/office/drawing/2014/main" id="{552BED16-1B3D-4D72-A55A-005908060932}"/>
              </a:ext>
            </a:extLst>
          </p:cNvPr>
          <p:cNvSpPr>
            <a:spLocks noGrp="1"/>
          </p:cNvSpPr>
          <p:nvPr>
            <p:ph type="body" sz="quarter" idx="10"/>
          </p:nvPr>
        </p:nvSpPr>
        <p:spPr>
          <a:xfrm>
            <a:off x="588263" y="1268227"/>
            <a:ext cx="3218366" cy="5255235"/>
          </a:xfrm>
          <a:solidFill>
            <a:schemeClr val="tx1">
              <a:lumMod val="50000"/>
              <a:lumOff val="50000"/>
            </a:schemeClr>
          </a:solidFill>
        </p:spPr>
        <p:txBody>
          <a:bodyPr/>
          <a:lstStyle/>
          <a:p>
            <a:r>
              <a:rPr lang="en-US" dirty="0">
                <a:solidFill>
                  <a:schemeClr val="bg1"/>
                </a:solidFill>
              </a:rPr>
              <a:t>Specify which values are configurable when the template runs</a:t>
            </a:r>
          </a:p>
          <a:p>
            <a:r>
              <a:rPr lang="en-US" dirty="0">
                <a:solidFill>
                  <a:schemeClr val="bg1"/>
                </a:solidFill>
              </a:rPr>
              <a:t>This example has two parameters: one for a VM’s username (adminUsername), and one for its password (adminPassword)</a:t>
            </a:r>
          </a:p>
        </p:txBody>
      </p:sp>
      <p:sp>
        <p:nvSpPr>
          <p:cNvPr id="4" name="Rectangle 3">
            <a:extLst>
              <a:ext uri="{FF2B5EF4-FFF2-40B4-BE49-F238E27FC236}">
                <a16:creationId xmlns:a16="http://schemas.microsoft.com/office/drawing/2014/main" id="{CB0E2F39-4978-4F8D-A10B-494C4BFD1A38}"/>
              </a:ext>
            </a:extLst>
          </p:cNvPr>
          <p:cNvSpPr/>
          <p:nvPr/>
        </p:nvSpPr>
        <p:spPr>
          <a:xfrm>
            <a:off x="4114800" y="1695241"/>
            <a:ext cx="8286043" cy="440120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"parameters"</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adminUsername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"string"</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"metadata"</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"description"</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"Username for the Virtual Machine."</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adminPassword</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securestring</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"metadata"</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"description"</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"Password for the Virtual Machine."</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78929716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375D-F3AB-4FFB-AF7F-504020703A49}"/>
              </a:ext>
            </a:extLst>
          </p:cNvPr>
          <p:cNvSpPr>
            <a:spLocks noGrp="1"/>
          </p:cNvSpPr>
          <p:nvPr>
            <p:ph type="title"/>
          </p:nvPr>
        </p:nvSpPr>
        <p:spPr/>
        <p:txBody>
          <a:bodyPr/>
          <a:lstStyle/>
          <a:p>
            <a:r>
              <a:rPr lang="en-US" dirty="0"/>
              <a:t>Template Variables</a:t>
            </a:r>
          </a:p>
        </p:txBody>
      </p:sp>
      <p:sp>
        <p:nvSpPr>
          <p:cNvPr id="3" name="Text Placeholder 2">
            <a:extLst>
              <a:ext uri="{FF2B5EF4-FFF2-40B4-BE49-F238E27FC236}">
                <a16:creationId xmlns:a16="http://schemas.microsoft.com/office/drawing/2014/main" id="{67EFF03A-8009-438F-B3F8-C7665CD78307}"/>
              </a:ext>
            </a:extLst>
          </p:cNvPr>
          <p:cNvSpPr>
            <a:spLocks noGrp="1"/>
          </p:cNvSpPr>
          <p:nvPr>
            <p:ph type="body" sz="quarter" idx="10"/>
          </p:nvPr>
        </p:nvSpPr>
        <p:spPr>
          <a:xfrm>
            <a:off x="584200" y="1435497"/>
            <a:ext cx="4550508" cy="3619452"/>
          </a:xfrm>
          <a:solidFill>
            <a:schemeClr val="tx1">
              <a:lumMod val="50000"/>
              <a:lumOff val="50000"/>
            </a:schemeClr>
          </a:solidFill>
        </p:spPr>
        <p:txBody>
          <a:bodyPr/>
          <a:lstStyle/>
          <a:p>
            <a:r>
              <a:rPr lang="en-US" dirty="0">
                <a:solidFill>
                  <a:schemeClr val="bg1"/>
                </a:solidFill>
              </a:rPr>
              <a:t>Define values that are used throughout the template</a:t>
            </a:r>
          </a:p>
          <a:p>
            <a:r>
              <a:rPr lang="en-US" dirty="0">
                <a:solidFill>
                  <a:schemeClr val="bg1"/>
                </a:solidFill>
              </a:rPr>
              <a:t>Makes your templates easier to maintain</a:t>
            </a:r>
          </a:p>
          <a:p>
            <a:r>
              <a:rPr lang="en-US" dirty="0">
                <a:solidFill>
                  <a:schemeClr val="bg1"/>
                </a:solidFill>
              </a:rPr>
              <a:t>This example provides variables that describe networking features for a virtual machine</a:t>
            </a:r>
          </a:p>
        </p:txBody>
      </p:sp>
      <p:sp>
        <p:nvSpPr>
          <p:cNvPr id="4" name="Rectangle 3">
            <a:extLst>
              <a:ext uri="{FF2B5EF4-FFF2-40B4-BE49-F238E27FC236}">
                <a16:creationId xmlns:a16="http://schemas.microsoft.com/office/drawing/2014/main" id="{9E5E1274-7427-427C-8FFC-DCDBB3DEBD83}"/>
              </a:ext>
            </a:extLst>
          </p:cNvPr>
          <p:cNvSpPr/>
          <p:nvPr/>
        </p:nvSpPr>
        <p:spPr>
          <a:xfrm>
            <a:off x="5826369" y="1839449"/>
            <a:ext cx="5767754" cy="255454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"variables"</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nicName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myVMNic</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addressPrefix</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"10.0.0.0/16"</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subnetName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"Subnet"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subnetPrefix</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"10.0.0.0/24"</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publicIPAddressName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myPublicIP</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virtualNetworkName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MyVNET</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9982445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M@M FY16_ADFINAL" val="vnXjaczs"/>
  <p:tag name="ARTICULATE_DESIGN_ID_1-30034 MICROSOFT IT ACCESS STRATEGY 16X9 INTERNAL" val="ZkYYwbHe"/>
  <p:tag name="ARTICULATE_PROJECT_OPEN" val="0"/>
  <p:tag name="ARTICULATE_SLIDE_COUNT" val="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2.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7" ma:contentTypeDescription="Create a new document." ma:contentTypeScope="" ma:versionID="c2d38666df5476ec615c26c20061f7b9">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b50fcf5bd957270c6ea240846176530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04D320-819E-42F2-8811-7C4F264B4894}">
  <ds:schemaRefs>
    <ds:schemaRef ds:uri="http://schemas.microsoft.com/sharepoint/v3/contenttype/forms"/>
  </ds:schemaRefs>
</ds:datastoreItem>
</file>

<file path=customXml/itemProps2.xml><?xml version="1.0" encoding="utf-8"?>
<ds:datastoreItem xmlns:ds="http://schemas.openxmlformats.org/officeDocument/2006/customXml" ds:itemID="{69C1A662-8084-4754-8A17-01394BAD5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4FAF6D-108B-4739-B6BD-AA6C3544314D}">
  <ds:schemaRefs>
    <ds:schemaRef ds:uri="http://schemas.microsoft.com/office/2006/documentManagement/types"/>
    <ds:schemaRef ds:uri="http://schemas.openxmlformats.org/package/2006/metadata/core-properties"/>
    <ds:schemaRef ds:uri="http://www.w3.org/XML/1998/namespace"/>
    <ds:schemaRef ds:uri="http://purl.org/dc/terms/"/>
    <ds:schemaRef ds:uri="http://purl.org/dc/elements/1.1/"/>
    <ds:schemaRef ds:uri="9d60bad5-1037-41ef-8d09-b9021dc115c3"/>
    <ds:schemaRef ds:uri="http://schemas.microsoft.com/office/2006/metadata/properties"/>
    <ds:schemaRef ds:uri="a1cedfd1-c1a3-49e4-87e6-818d5b32af67"/>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317</TotalTime>
  <Words>6650</Words>
  <Application>Microsoft Office PowerPoint</Application>
  <PresentationFormat>Widescreen</PresentationFormat>
  <Paragraphs>1105</Paragraphs>
  <Slides>116</Slides>
  <Notes>53</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116</vt:i4>
      </vt:variant>
    </vt:vector>
  </HeadingPairs>
  <TitlesOfParts>
    <vt:vector size="135" baseType="lpstr">
      <vt:lpstr>Arial</vt:lpstr>
      <vt:lpstr>Calibri</vt:lpstr>
      <vt:lpstr>Calibri Light</vt:lpstr>
      <vt:lpstr>Consolas</vt:lpstr>
      <vt:lpstr>Courier New</vt:lpstr>
      <vt:lpstr>Lucida Console</vt:lpstr>
      <vt:lpstr>Lucida Grande</vt:lpstr>
      <vt:lpstr>Segoe UI</vt:lpstr>
      <vt:lpstr>Segoe UI Emoji</vt:lpstr>
      <vt:lpstr>Segoe UI Light</vt:lpstr>
      <vt:lpstr>Segoe UI Semibold</vt:lpstr>
      <vt:lpstr>Segoe UI Semilight</vt:lpstr>
      <vt:lpstr>segoe-ui_normal</vt:lpstr>
      <vt:lpstr>Tw Cen MT</vt:lpstr>
      <vt:lpstr>Verdana</vt:lpstr>
      <vt:lpstr>Wingdings</vt:lpstr>
      <vt:lpstr>M@M FY16_ADFINAL</vt:lpstr>
      <vt:lpstr>FY13_EPG_External_Light</vt:lpstr>
      <vt:lpstr>WHITE TEMPLATE</vt:lpstr>
      <vt:lpstr>Azure Platform as a Service (PaaS)</vt:lpstr>
      <vt:lpstr>Topics Explored</vt:lpstr>
      <vt:lpstr>Agenda</vt:lpstr>
      <vt:lpstr>Azure PaaS</vt:lpstr>
      <vt:lpstr>PaaS Compute</vt:lpstr>
      <vt:lpstr>From infrastructure to innovation</vt:lpstr>
      <vt:lpstr>Advantages of PaaS</vt:lpstr>
      <vt:lpstr>Azure App Service</vt:lpstr>
      <vt:lpstr>Azure App Service</vt:lpstr>
      <vt:lpstr>App Service Plans</vt:lpstr>
      <vt:lpstr>Web Apps on Windows</vt:lpstr>
      <vt:lpstr>Web Apps on Linux</vt:lpstr>
      <vt:lpstr>Web Apps on Containers</vt:lpstr>
      <vt:lpstr>Deployment Slots</vt:lpstr>
      <vt:lpstr>Update web apps with Minimal Downtime</vt:lpstr>
      <vt:lpstr>Traffic Routing and Deployment Slots</vt:lpstr>
      <vt:lpstr>Deployment Center</vt:lpstr>
      <vt:lpstr>Controlling Access to Azure Services</vt:lpstr>
      <vt:lpstr>App Service Environment</vt:lpstr>
      <vt:lpstr>Architectures: Basic Web Application</vt:lpstr>
      <vt:lpstr>Architectures: Multi-region deployment</vt:lpstr>
      <vt:lpstr>Architecture: Azure App Service PCI Compliant</vt:lpstr>
      <vt:lpstr>Discussion Point</vt:lpstr>
      <vt:lpstr>Serverless</vt:lpstr>
      <vt:lpstr>Benefits of “Serverless”</vt:lpstr>
      <vt:lpstr>Azure Serverless Platform</vt:lpstr>
      <vt:lpstr>Azure Functions</vt:lpstr>
      <vt:lpstr>Azure Functions</vt:lpstr>
      <vt:lpstr>Azure Logic Apps</vt:lpstr>
      <vt:lpstr>Azure Functions – Event Integration</vt:lpstr>
      <vt:lpstr>Azure Functions - Pricing</vt:lpstr>
      <vt:lpstr>Discussion Point</vt:lpstr>
      <vt:lpstr>Containers</vt:lpstr>
      <vt:lpstr>Containers</vt:lpstr>
      <vt:lpstr>Compare: Containers to VMs</vt:lpstr>
      <vt:lpstr>What is a container?</vt:lpstr>
      <vt:lpstr>Using Docker Images: Linux</vt:lpstr>
      <vt:lpstr>Azure Container Registry</vt:lpstr>
      <vt:lpstr>Azure Container Instances</vt:lpstr>
      <vt:lpstr>Azure Kubernetes Service (AKS)</vt:lpstr>
      <vt:lpstr>Kubernetes</vt:lpstr>
      <vt:lpstr>Discussion Point</vt:lpstr>
      <vt:lpstr>PaaS Networking &amp; Hybrid</vt:lpstr>
      <vt:lpstr>VNET PaaS Service Integration</vt:lpstr>
      <vt:lpstr>Private Link</vt:lpstr>
      <vt:lpstr>PowerPoint Presentation</vt:lpstr>
      <vt:lpstr>Messaging</vt:lpstr>
      <vt:lpstr>Messages in Azure</vt:lpstr>
      <vt:lpstr>Important distinction in Type</vt:lpstr>
      <vt:lpstr>Event / Message Services</vt:lpstr>
      <vt:lpstr>Comparing the three</vt:lpstr>
      <vt:lpstr>Databases &amp; Data stores</vt:lpstr>
      <vt:lpstr>Storage Options</vt:lpstr>
      <vt:lpstr>Azure Storage</vt:lpstr>
      <vt:lpstr>Data at Rest Encryption Options</vt:lpstr>
      <vt:lpstr>Controlling Access to Azure Storage</vt:lpstr>
      <vt:lpstr>Azure Storage Service Encryption</vt:lpstr>
      <vt:lpstr>Azure SQL Database</vt:lpstr>
      <vt:lpstr>Controlling Access to Azure SQL DB</vt:lpstr>
      <vt:lpstr>SQL Database Encryption at Rest</vt:lpstr>
      <vt:lpstr>Cosmos DB</vt:lpstr>
      <vt:lpstr>Azure MySQL</vt:lpstr>
      <vt:lpstr>Polyglot Persistence </vt:lpstr>
      <vt:lpstr>Discussion Point</vt:lpstr>
      <vt:lpstr>Whiteboard Design Session</vt:lpstr>
      <vt:lpstr>DevOps, Monitoring &amp; Security</vt:lpstr>
      <vt:lpstr>Monitoring PaaS Solutions</vt:lpstr>
      <vt:lpstr>The challenge of monitoring in the cloud era</vt:lpstr>
      <vt:lpstr>Azure Monitor - Metrics</vt:lpstr>
      <vt:lpstr>Azure Monitor Workbooks</vt:lpstr>
      <vt:lpstr>Application Insights</vt:lpstr>
      <vt:lpstr>Azure Application Insights</vt:lpstr>
      <vt:lpstr>Discussion Point</vt:lpstr>
      <vt:lpstr>DevOps Automation</vt:lpstr>
      <vt:lpstr>What is DevOps?</vt:lpstr>
      <vt:lpstr> </vt:lpstr>
      <vt:lpstr>High Performance DevOps Companies Achieve…</vt:lpstr>
      <vt:lpstr>DevOps: the three stage conversation</vt:lpstr>
      <vt:lpstr>DevOps Principals</vt:lpstr>
      <vt:lpstr>DevOps Dictionary</vt:lpstr>
      <vt:lpstr>DevOps Dictionary</vt:lpstr>
      <vt:lpstr>DevOps Toolchain and Processes</vt:lpstr>
      <vt:lpstr>DevOps Tools</vt:lpstr>
      <vt:lpstr> </vt:lpstr>
      <vt:lpstr>Architecture: Immutable Infrastructure CI/CD using Jenkins and Terraform on Azure Virtual</vt:lpstr>
      <vt:lpstr>Architecture: Continuous integration and deployment (CI/CD) for containers with open-source software (OSS)</vt:lpstr>
      <vt:lpstr>Architecture: Container CI/CD using Jenkins and Kubernetes on Azure Container Service (AKS)</vt:lpstr>
      <vt:lpstr>Microsoft’s solution</vt:lpstr>
      <vt:lpstr>Microsoft’s solution</vt:lpstr>
      <vt:lpstr>Azure DevOps</vt:lpstr>
      <vt:lpstr>Automate deployment of VMs</vt:lpstr>
      <vt:lpstr>Declarative or Imperative </vt:lpstr>
      <vt:lpstr>VS Code ARM</vt:lpstr>
      <vt:lpstr>ARM Templates, Infrastructure as Code (IAC)</vt:lpstr>
      <vt:lpstr>One ARM template to rule them all…</vt:lpstr>
      <vt:lpstr>Template Advantages</vt:lpstr>
      <vt:lpstr>Template Schema</vt:lpstr>
      <vt:lpstr>Template Parameters</vt:lpstr>
      <vt:lpstr>Template Variables</vt:lpstr>
      <vt:lpstr>QuickStart Templates</vt:lpstr>
      <vt:lpstr>Save a deployment</vt:lpstr>
      <vt:lpstr>Virtual Machine Extensions</vt:lpstr>
      <vt:lpstr>Custom Script Extensions</vt:lpstr>
      <vt:lpstr>Demo Create a VM using ARM Template</vt:lpstr>
      <vt:lpstr>Azure DevOps Variable Groups</vt:lpstr>
      <vt:lpstr>Using Azure DevOps to deploy Azure Infrastructure</vt:lpstr>
      <vt:lpstr>Using Azure DevOps to deploy Azure Infrastructure</vt:lpstr>
      <vt:lpstr>Using Azure DevOps to deploy Azure Infrastructure</vt:lpstr>
      <vt:lpstr>Using Azure DevOps to deploy Azure Infrastructure</vt:lpstr>
      <vt:lpstr>Deployment triggered from here, not portal</vt:lpstr>
      <vt:lpstr>Architecture: CI/CD for Azure App Service</vt:lpstr>
      <vt:lpstr>Architecture: CI / CD for Azure App Service with Azure DevOps</vt:lpstr>
      <vt:lpstr>Architecture: Continuous Deployment for Virtual Machines with Azure DevOps</vt:lpstr>
      <vt:lpstr>Discussion Point</vt:lpstr>
      <vt:lpstr>Whiteboard Design Session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Platform as a Service (PaaS)</dc:title>
  <dc:creator>Dan Patrick</dc:creator>
  <cp:lastModifiedBy>Dan Patrick</cp:lastModifiedBy>
  <cp:revision>5</cp:revision>
  <dcterms:created xsi:type="dcterms:W3CDTF">2020-10-14T20:15:32Z</dcterms:created>
  <dcterms:modified xsi:type="dcterms:W3CDTF">2020-10-25T23:03:22Z</dcterms:modified>
</cp:coreProperties>
</file>